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8288000" cy="10287000"/>
  <p:notesSz cx="6858000" cy="9144000"/>
  <p:embeddedFontLst>
    <p:embeddedFont>
      <p:font typeface="Arimo Bold" charset="1" panose="020B0704020202020204"/>
      <p:regular r:id="rId58"/>
    </p:embeddedFont>
    <p:embeddedFont>
      <p:font typeface="Titillium Web Bold" charset="1" panose="00000800000000000000"/>
      <p:regular r:id="rId59"/>
    </p:embeddedFont>
    <p:embeddedFont>
      <p:font typeface="Titillium Web" charset="1" panose="00000500000000000000"/>
      <p:regular r:id="rId60"/>
    </p:embeddedFont>
    <p:embeddedFont>
      <p:font typeface="Canva Sans" charset="1" panose="020B0503030501040103"/>
      <p:regular r:id="rId61"/>
    </p:embeddedFont>
    <p:embeddedFont>
      <p:font typeface="Montserrat Classic Bold" charset="1" panose="00000800000000000000"/>
      <p:regular r:id="rId62"/>
    </p:embeddedFont>
    <p:embeddedFont>
      <p:font typeface="Arimo" charset="1" panose="020B0604020202020204"/>
      <p:regular r:id="rId63"/>
    </p:embeddedFont>
    <p:embeddedFont>
      <p:font typeface="Montserrat Light Bold" charset="1" panose="00000800000000000000"/>
      <p:regular r:id="rId64"/>
    </p:embeddedFont>
    <p:embeddedFont>
      <p:font typeface="Kacst Pen" charset="1" panose="02000000000000000000"/>
      <p:regular r:id="rId65"/>
    </p:embeddedFont>
    <p:embeddedFont>
      <p:font typeface="Arial" charset="1" panose="020B0502020202020204"/>
      <p:regular r:id="rId66"/>
    </p:embeddedFont>
    <p:embeddedFont>
      <p:font typeface="Arial Bold" charset="1" panose="020B0802020202020204"/>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6.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8.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83.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8.png" Type="http://schemas.openxmlformats.org/officeDocument/2006/relationships/image"/><Relationship Id="rId17" Target="../media/image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97.jpeg" Type="http://schemas.openxmlformats.org/officeDocument/2006/relationships/image"/><Relationship Id="rId9" Target="../media/image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8.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9.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97.jpe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06.jpe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 Id="rId4" Target="../media/image109.png" Type="http://schemas.openxmlformats.org/officeDocument/2006/relationships/image"/><Relationship Id="rId5" Target="../media/image11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114.png" Type="http://schemas.openxmlformats.org/officeDocument/2006/relationships/image"/><Relationship Id="rId4" Target="../media/image115.png" Type="http://schemas.openxmlformats.org/officeDocument/2006/relationships/image"/><Relationship Id="rId5" Target="../media/image116.png" Type="http://schemas.openxmlformats.org/officeDocument/2006/relationships/image"/><Relationship Id="rId6" Target="../media/image117.png" Type="http://schemas.openxmlformats.org/officeDocument/2006/relationships/image"/><Relationship Id="rId7" Target="../media/image11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9.png" Type="http://schemas.openxmlformats.org/officeDocument/2006/relationships/image"/><Relationship Id="rId5" Target="../media/image120.svg" Type="http://schemas.openxmlformats.org/officeDocument/2006/relationships/image"/><Relationship Id="rId6" Target="../media/image121.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 Id="rId3" Target="../media/image115.png" Type="http://schemas.openxmlformats.org/officeDocument/2006/relationships/image"/><Relationship Id="rId4" Target="../media/image116.pn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sv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129.png" Type="http://schemas.openxmlformats.org/officeDocument/2006/relationships/image"/><Relationship Id="rId7" Target="../media/image130.svg" Type="http://schemas.openxmlformats.org/officeDocument/2006/relationships/image"/><Relationship Id="rId8" Target="../media/image131.png" Type="http://schemas.openxmlformats.org/officeDocument/2006/relationships/image"/><Relationship Id="rId9" Target="../media/image1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263357" y="1561516"/>
            <a:ext cx="11449435" cy="4884038"/>
          </a:xfrm>
          <a:prstGeom prst="rect">
            <a:avLst/>
          </a:prstGeom>
        </p:spPr>
        <p:txBody>
          <a:bodyPr anchor="t" rtlCol="false" tIns="0" lIns="0" bIns="0" rIns="0">
            <a:spAutoFit/>
          </a:bodyPr>
          <a:lstStyle/>
          <a:p>
            <a:pPr algn="ctr">
              <a:lnSpc>
                <a:spcPts val="13248"/>
              </a:lnSpc>
            </a:pPr>
            <a:r>
              <a:rPr lang="en-US" sz="6400">
                <a:solidFill>
                  <a:srgbClr val="1F3374"/>
                </a:solidFill>
                <a:latin typeface="Arimo Bold"/>
              </a:rPr>
              <a:t>Projet Analyse de Données:</a:t>
            </a:r>
            <a:r>
              <a:rPr lang="en-US" sz="6400">
                <a:solidFill>
                  <a:srgbClr val="1F3374"/>
                </a:solidFill>
                <a:latin typeface="Arimo Bold"/>
              </a:rPr>
              <a:t> Analyse du Marché Immobilier de New York City</a:t>
            </a:r>
          </a:p>
        </p:txBody>
      </p:sp>
      <p:grpSp>
        <p:nvGrpSpPr>
          <p:cNvPr name="Group 35" id="35"/>
          <p:cNvGrpSpPr/>
          <p:nvPr/>
        </p:nvGrpSpPr>
        <p:grpSpPr>
          <a:xfrm rot="0">
            <a:off x="1416925" y="8109879"/>
            <a:ext cx="8178232" cy="817105"/>
            <a:chOff x="0" y="0"/>
            <a:chExt cx="10904309" cy="1089474"/>
          </a:xfrm>
        </p:grpSpPr>
        <p:sp>
          <p:nvSpPr>
            <p:cNvPr name="Freeform 36" id="36"/>
            <p:cNvSpPr/>
            <p:nvPr/>
          </p:nvSpPr>
          <p:spPr>
            <a:xfrm flipH="false" flipV="false" rot="0">
              <a:off x="12838" y="14926"/>
              <a:ext cx="10878632" cy="1059590"/>
            </a:xfrm>
            <a:custGeom>
              <a:avLst/>
              <a:gdLst/>
              <a:ahLst/>
              <a:cxnLst/>
              <a:rect r="r" b="b" t="t" l="l"/>
              <a:pathLst>
                <a:path h="1059590" w="10878632">
                  <a:moveTo>
                    <a:pt x="0" y="0"/>
                  </a:moveTo>
                  <a:lnTo>
                    <a:pt x="10878632" y="0"/>
                  </a:lnTo>
                  <a:lnTo>
                    <a:pt x="10878632" y="1059590"/>
                  </a:lnTo>
                  <a:lnTo>
                    <a:pt x="0" y="1059590"/>
                  </a:lnTo>
                  <a:close/>
                </a:path>
              </a:pathLst>
            </a:custGeom>
            <a:solidFill>
              <a:srgbClr val="D8E4F7"/>
            </a:solidFill>
          </p:spPr>
        </p:sp>
        <p:sp>
          <p:nvSpPr>
            <p:cNvPr name="Freeform 37" id="37"/>
            <p:cNvSpPr/>
            <p:nvPr/>
          </p:nvSpPr>
          <p:spPr>
            <a:xfrm flipH="false" flipV="false" rot="0">
              <a:off x="0" y="0"/>
              <a:ext cx="10904308" cy="1089442"/>
            </a:xfrm>
            <a:custGeom>
              <a:avLst/>
              <a:gdLst/>
              <a:ahLst/>
              <a:cxnLst/>
              <a:rect r="r" b="b" t="t" l="l"/>
              <a:pathLst>
                <a:path h="1089442" w="10904308">
                  <a:moveTo>
                    <a:pt x="12838" y="0"/>
                  </a:moveTo>
                  <a:lnTo>
                    <a:pt x="10891470" y="0"/>
                  </a:lnTo>
                  <a:cubicBezTo>
                    <a:pt x="10898531" y="0"/>
                    <a:pt x="10904308" y="6717"/>
                    <a:pt x="10904308" y="14926"/>
                  </a:cubicBezTo>
                  <a:lnTo>
                    <a:pt x="10904308" y="1074516"/>
                  </a:lnTo>
                  <a:cubicBezTo>
                    <a:pt x="10904308" y="1082725"/>
                    <a:pt x="10898531" y="1089442"/>
                    <a:pt x="10891470" y="1089442"/>
                  </a:cubicBezTo>
                  <a:lnTo>
                    <a:pt x="12838" y="1089442"/>
                  </a:lnTo>
                  <a:cubicBezTo>
                    <a:pt x="5777" y="1089442"/>
                    <a:pt x="0" y="1082725"/>
                    <a:pt x="0" y="1074516"/>
                  </a:cubicBezTo>
                  <a:lnTo>
                    <a:pt x="0" y="14926"/>
                  </a:lnTo>
                  <a:cubicBezTo>
                    <a:pt x="0" y="6717"/>
                    <a:pt x="5777" y="0"/>
                    <a:pt x="12838" y="0"/>
                  </a:cubicBezTo>
                  <a:moveTo>
                    <a:pt x="12838" y="29852"/>
                  </a:moveTo>
                  <a:lnTo>
                    <a:pt x="12838" y="14926"/>
                  </a:lnTo>
                  <a:lnTo>
                    <a:pt x="25676" y="14926"/>
                  </a:lnTo>
                  <a:lnTo>
                    <a:pt x="25676" y="1074516"/>
                  </a:lnTo>
                  <a:lnTo>
                    <a:pt x="12838" y="1074516"/>
                  </a:lnTo>
                  <a:lnTo>
                    <a:pt x="12838" y="1059590"/>
                  </a:lnTo>
                  <a:lnTo>
                    <a:pt x="10891470" y="1059590"/>
                  </a:lnTo>
                  <a:lnTo>
                    <a:pt x="10891470" y="1074516"/>
                  </a:lnTo>
                  <a:lnTo>
                    <a:pt x="10878632" y="1074516"/>
                  </a:lnTo>
                  <a:lnTo>
                    <a:pt x="10878632" y="14926"/>
                  </a:lnTo>
                  <a:lnTo>
                    <a:pt x="10891470" y="14926"/>
                  </a:lnTo>
                  <a:lnTo>
                    <a:pt x="10891470" y="29852"/>
                  </a:lnTo>
                  <a:lnTo>
                    <a:pt x="12838" y="29852"/>
                  </a:lnTo>
                  <a:close/>
                </a:path>
              </a:pathLst>
            </a:custGeom>
            <a:solidFill>
              <a:srgbClr val="D8E4F7"/>
            </a:solidFill>
          </p:spPr>
        </p:sp>
        <p:sp>
          <p:nvSpPr>
            <p:cNvPr name="TextBox 38" id="38"/>
            <p:cNvSpPr txBox="true"/>
            <p:nvPr/>
          </p:nvSpPr>
          <p:spPr>
            <a:xfrm>
              <a:off x="0" y="-57150"/>
              <a:ext cx="10904309" cy="1146624"/>
            </a:xfrm>
            <a:prstGeom prst="rect">
              <a:avLst/>
            </a:prstGeom>
          </p:spPr>
          <p:txBody>
            <a:bodyPr anchor="ctr" rtlCol="false" tIns="50800" lIns="50800" bIns="50800" rIns="50800"/>
            <a:lstStyle/>
            <a:p>
              <a:pPr algn="l">
                <a:lnSpc>
                  <a:spcPts val="4416"/>
                </a:lnSpc>
              </a:pPr>
              <a:r>
                <a:rPr lang="en-US" sz="3200" u="sng">
                  <a:solidFill>
                    <a:srgbClr val="1F3374"/>
                  </a:solidFill>
                  <a:latin typeface="Titillium Web Bold"/>
                </a:rPr>
                <a:t>Encadrante académique:</a:t>
              </a:r>
              <a:r>
                <a:rPr lang="en-US" sz="3200">
                  <a:solidFill>
                    <a:srgbClr val="1F3374"/>
                  </a:solidFill>
                  <a:latin typeface="Titillium Web"/>
                </a:rPr>
                <a:t> Mme. Feriel Ben Nasr</a:t>
              </a:r>
            </a:p>
          </p:txBody>
        </p:sp>
      </p:grpSp>
      <p:sp>
        <p:nvSpPr>
          <p:cNvPr name="Freeform 39" id="39"/>
          <p:cNvSpPr/>
          <p:nvPr/>
        </p:nvSpPr>
        <p:spPr>
          <a:xfrm flipH="false" flipV="false" rot="0">
            <a:off x="11495107" y="1944532"/>
            <a:ext cx="6570132" cy="6573900"/>
          </a:xfrm>
          <a:custGeom>
            <a:avLst/>
            <a:gdLst/>
            <a:ahLst/>
            <a:cxnLst/>
            <a:rect r="r" b="b" t="t" l="l"/>
            <a:pathLst>
              <a:path h="6573900" w="6570132">
                <a:moveTo>
                  <a:pt x="0" y="0"/>
                </a:moveTo>
                <a:lnTo>
                  <a:pt x="6570132" y="0"/>
                </a:lnTo>
                <a:lnTo>
                  <a:pt x="6570132" y="6573900"/>
                </a:lnTo>
                <a:lnTo>
                  <a:pt x="0" y="6573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3535550" y="409864"/>
            <a:ext cx="3723750" cy="702556"/>
          </a:xfrm>
          <a:custGeom>
            <a:avLst/>
            <a:gdLst/>
            <a:ahLst/>
            <a:cxnLst/>
            <a:rect r="r" b="b" t="t" l="l"/>
            <a:pathLst>
              <a:path h="702556" w="3723750">
                <a:moveTo>
                  <a:pt x="0" y="0"/>
                </a:moveTo>
                <a:lnTo>
                  <a:pt x="3723750" y="0"/>
                </a:lnTo>
                <a:lnTo>
                  <a:pt x="3723750" y="702555"/>
                </a:lnTo>
                <a:lnTo>
                  <a:pt x="0" y="702555"/>
                </a:lnTo>
                <a:lnTo>
                  <a:pt x="0" y="0"/>
                </a:lnTo>
                <a:close/>
              </a:path>
            </a:pathLst>
          </a:custGeom>
          <a:blipFill>
            <a:blip r:embed="rId6"/>
            <a:stretch>
              <a:fillRect l="-11082" t="-39642" r="-11660" b="-160010"/>
            </a:stretch>
          </a:blipFill>
        </p:spPr>
      </p:sp>
      <p:sp>
        <p:nvSpPr>
          <p:cNvPr name="TextBox 41" id="41"/>
          <p:cNvSpPr txBox="true"/>
          <p:nvPr/>
        </p:nvSpPr>
        <p:spPr>
          <a:xfrm rot="0">
            <a:off x="3835309" y="9015151"/>
            <a:ext cx="2229346" cy="580390"/>
          </a:xfrm>
          <a:prstGeom prst="rect">
            <a:avLst/>
          </a:prstGeom>
        </p:spPr>
        <p:txBody>
          <a:bodyPr anchor="t" rtlCol="false" tIns="0" lIns="0" bIns="0" rIns="0">
            <a:spAutoFit/>
          </a:bodyPr>
          <a:lstStyle/>
          <a:p>
            <a:pPr algn="ctr">
              <a:lnSpc>
                <a:spcPts val="4759"/>
              </a:lnSpc>
            </a:pPr>
            <a:r>
              <a:rPr lang="en-US" sz="3399">
                <a:solidFill>
                  <a:srgbClr val="1F3374"/>
                </a:solidFill>
                <a:latin typeface="Canva Sans"/>
              </a:rPr>
              <a:t>2023-2024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16133" y="305192"/>
            <a:ext cx="17655734" cy="9890174"/>
          </a:xfrm>
          <a:custGeom>
            <a:avLst/>
            <a:gdLst/>
            <a:ahLst/>
            <a:cxnLst/>
            <a:rect r="r" b="b" t="t" l="l"/>
            <a:pathLst>
              <a:path h="9890174" w="17655734">
                <a:moveTo>
                  <a:pt x="0" y="0"/>
                </a:moveTo>
                <a:lnTo>
                  <a:pt x="17655734" y="0"/>
                </a:lnTo>
                <a:lnTo>
                  <a:pt x="17655734"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2125257" y="3076729"/>
            <a:ext cx="14870919" cy="5923788"/>
          </a:xfrm>
          <a:custGeom>
            <a:avLst/>
            <a:gdLst/>
            <a:ahLst/>
            <a:cxnLst/>
            <a:rect r="r" b="b" t="t" l="l"/>
            <a:pathLst>
              <a:path h="5923788" w="14870919">
                <a:moveTo>
                  <a:pt x="0" y="0"/>
                </a:moveTo>
                <a:lnTo>
                  <a:pt x="14870919" y="0"/>
                </a:lnTo>
                <a:lnTo>
                  <a:pt x="14870919" y="5923788"/>
                </a:lnTo>
                <a:lnTo>
                  <a:pt x="0" y="5923788"/>
                </a:lnTo>
                <a:lnTo>
                  <a:pt x="0" y="0"/>
                </a:lnTo>
                <a:close/>
              </a:path>
            </a:pathLst>
          </a:custGeom>
          <a:blipFill>
            <a:blip r:embed="rId4"/>
            <a:stretch>
              <a:fillRect l="0" t="0" r="0" b="0"/>
            </a:stretch>
          </a:blipFill>
        </p:spPr>
      </p:sp>
      <p:sp>
        <p:nvSpPr>
          <p:cNvPr name="Freeform 35" id="35"/>
          <p:cNvSpPr/>
          <p:nvPr/>
        </p:nvSpPr>
        <p:spPr>
          <a:xfrm flipH="false" flipV="false" rot="0">
            <a:off x="3729171" y="2167092"/>
            <a:ext cx="10829657" cy="7798232"/>
          </a:xfrm>
          <a:custGeom>
            <a:avLst/>
            <a:gdLst/>
            <a:ahLst/>
            <a:cxnLst/>
            <a:rect r="r" b="b" t="t" l="l"/>
            <a:pathLst>
              <a:path h="7798232" w="10829657">
                <a:moveTo>
                  <a:pt x="0" y="0"/>
                </a:moveTo>
                <a:lnTo>
                  <a:pt x="10829658" y="0"/>
                </a:lnTo>
                <a:lnTo>
                  <a:pt x="10829658" y="7798232"/>
                </a:lnTo>
                <a:lnTo>
                  <a:pt x="0" y="7798232"/>
                </a:lnTo>
                <a:lnTo>
                  <a:pt x="0" y="0"/>
                </a:lnTo>
                <a:close/>
              </a:path>
            </a:pathLst>
          </a:custGeom>
          <a:blipFill>
            <a:blip r:embed="rId5"/>
            <a:stretch>
              <a:fillRect l="0" t="0" r="0" b="0"/>
            </a:stretch>
          </a:blipFill>
        </p:spPr>
      </p:sp>
      <p:sp>
        <p:nvSpPr>
          <p:cNvPr name="TextBox 36" id="36"/>
          <p:cNvSpPr txBox="true"/>
          <p:nvPr/>
        </p:nvSpPr>
        <p:spPr>
          <a:xfrm rot="0">
            <a:off x="1531425" y="943375"/>
            <a:ext cx="15225150" cy="876188"/>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Exploration</a:t>
            </a:r>
          </a:p>
        </p:txBody>
      </p:sp>
      <p:grpSp>
        <p:nvGrpSpPr>
          <p:cNvPr name="Group 37" id="37"/>
          <p:cNvGrpSpPr/>
          <p:nvPr/>
        </p:nvGrpSpPr>
        <p:grpSpPr>
          <a:xfrm rot="0">
            <a:off x="12140093" y="9531654"/>
            <a:ext cx="3942703" cy="755346"/>
            <a:chOff x="0" y="0"/>
            <a:chExt cx="5256937" cy="1007128"/>
          </a:xfrm>
        </p:grpSpPr>
        <p:sp>
          <p:nvSpPr>
            <p:cNvPr name="Freeform 38" id="38"/>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208277" y="62429"/>
            <a:ext cx="18185978" cy="10224571"/>
          </a:xfrm>
          <a:custGeom>
            <a:avLst/>
            <a:gdLst/>
            <a:ahLst/>
            <a:cxnLst/>
            <a:rect r="r" b="b" t="t" l="l"/>
            <a:pathLst>
              <a:path h="10224571" w="18185978">
                <a:moveTo>
                  <a:pt x="0" y="0"/>
                </a:moveTo>
                <a:lnTo>
                  <a:pt x="18185978" y="0"/>
                </a:lnTo>
                <a:lnTo>
                  <a:pt x="18185978" y="10224571"/>
                </a:lnTo>
                <a:lnTo>
                  <a:pt x="0" y="102245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8447925" y="4130800"/>
            <a:ext cx="7881750" cy="2552700"/>
          </a:xfrm>
          <a:prstGeom prst="rect">
            <a:avLst/>
          </a:prstGeom>
        </p:spPr>
        <p:txBody>
          <a:bodyPr anchor="t" rtlCol="false" tIns="0" lIns="0" bIns="0" rIns="0">
            <a:spAutoFit/>
          </a:bodyPr>
          <a:lstStyle/>
          <a:p>
            <a:pPr algn="ctr">
              <a:lnSpc>
                <a:spcPts val="19678"/>
              </a:lnSpc>
            </a:pPr>
            <a:r>
              <a:rPr lang="en-US" sz="16398">
                <a:solidFill>
                  <a:srgbClr val="1F3374"/>
                </a:solidFill>
                <a:latin typeface="Arimo Bold"/>
              </a:rPr>
              <a:t>AFC</a:t>
            </a:r>
          </a:p>
        </p:txBody>
      </p:sp>
      <p:sp>
        <p:nvSpPr>
          <p:cNvPr name="TextBox 35" id="35"/>
          <p:cNvSpPr txBox="true"/>
          <p:nvPr/>
        </p:nvSpPr>
        <p:spPr>
          <a:xfrm rot="0">
            <a:off x="10998025" y="2282379"/>
            <a:ext cx="2781750" cy="2171700"/>
          </a:xfrm>
          <a:prstGeom prst="rect">
            <a:avLst/>
          </a:prstGeom>
        </p:spPr>
        <p:txBody>
          <a:bodyPr anchor="t" rtlCol="false" tIns="0" lIns="0" bIns="0" rIns="0">
            <a:spAutoFit/>
          </a:bodyPr>
          <a:lstStyle/>
          <a:p>
            <a:pPr algn="ctr">
              <a:lnSpc>
                <a:spcPts val="16799"/>
              </a:lnSpc>
            </a:pPr>
            <a:r>
              <a:rPr lang="en-US" sz="13999">
                <a:solidFill>
                  <a:srgbClr val="1F3374"/>
                </a:solidFill>
                <a:latin typeface="Arimo Bold"/>
              </a:rPr>
              <a:t>03</a:t>
            </a:r>
          </a:p>
        </p:txBody>
      </p:sp>
      <p:sp>
        <p:nvSpPr>
          <p:cNvPr name="Freeform 36" id="36"/>
          <p:cNvSpPr/>
          <p:nvPr/>
        </p:nvSpPr>
        <p:spPr>
          <a:xfrm flipH="false" flipV="false" rot="0">
            <a:off x="1092750" y="1496964"/>
            <a:ext cx="6519310" cy="6322250"/>
          </a:xfrm>
          <a:custGeom>
            <a:avLst/>
            <a:gdLst/>
            <a:ahLst/>
            <a:cxnLst/>
            <a:rect r="r" b="b" t="t" l="l"/>
            <a:pathLst>
              <a:path h="6322250" w="6519310">
                <a:moveTo>
                  <a:pt x="0" y="0"/>
                </a:moveTo>
                <a:lnTo>
                  <a:pt x="6519310" y="0"/>
                </a:lnTo>
                <a:lnTo>
                  <a:pt x="6519310" y="6322250"/>
                </a:lnTo>
                <a:lnTo>
                  <a:pt x="0" y="6322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831745" y="8774129"/>
            <a:ext cx="5035153" cy="681990"/>
          </a:xfrm>
          <a:prstGeom prst="rect">
            <a:avLst/>
          </a:prstGeom>
        </p:spPr>
        <p:txBody>
          <a:bodyPr anchor="t" rtlCol="false" tIns="0" lIns="0" bIns="0" rIns="0">
            <a:spAutoFit/>
          </a:bodyPr>
          <a:lstStyle/>
          <a:p>
            <a:pPr algn="ctr">
              <a:lnSpc>
                <a:spcPts val="5459"/>
              </a:lnSpc>
            </a:pPr>
            <a:r>
              <a:rPr lang="en-US" sz="3899">
                <a:solidFill>
                  <a:srgbClr val="1F3374"/>
                </a:solidFill>
                <a:latin typeface="Arimo Bold"/>
              </a:rPr>
              <a:t>Jihen BOUKHADHRA</a:t>
            </a:r>
          </a:p>
        </p:txBody>
      </p:sp>
      <p:sp>
        <p:nvSpPr>
          <p:cNvPr name="Freeform 38" id="38"/>
          <p:cNvSpPr/>
          <p:nvPr/>
        </p:nvSpPr>
        <p:spPr>
          <a:xfrm flipH="false" flipV="false" rot="0">
            <a:off x="895350" y="8899739"/>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38031" y="252515"/>
            <a:ext cx="17905174" cy="9734344"/>
          </a:xfrm>
          <a:custGeom>
            <a:avLst/>
            <a:gdLst/>
            <a:ahLst/>
            <a:cxnLst/>
            <a:rect r="r" b="b" t="t" l="l"/>
            <a:pathLst>
              <a:path h="9734344" w="17905174">
                <a:moveTo>
                  <a:pt x="0" y="0"/>
                </a:moveTo>
                <a:lnTo>
                  <a:pt x="17905174" y="0"/>
                </a:lnTo>
                <a:lnTo>
                  <a:pt x="17905174" y="9734345"/>
                </a:lnTo>
                <a:lnTo>
                  <a:pt x="0" y="973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2738812" y="2686204"/>
            <a:ext cx="4943125" cy="5459275"/>
          </a:xfrm>
          <a:custGeom>
            <a:avLst/>
            <a:gdLst/>
            <a:ahLst/>
            <a:cxnLst/>
            <a:rect r="r" b="b" t="t" l="l"/>
            <a:pathLst>
              <a:path h="5459275" w="4943125">
                <a:moveTo>
                  <a:pt x="0" y="0"/>
                </a:moveTo>
                <a:lnTo>
                  <a:pt x="4943126" y="0"/>
                </a:lnTo>
                <a:lnTo>
                  <a:pt x="4943126" y="5459275"/>
                </a:lnTo>
                <a:lnTo>
                  <a:pt x="0" y="5459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85725" y="257329"/>
            <a:ext cx="15238950" cy="17145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C’est quoi une Analyse Factorielle </a:t>
            </a:r>
          </a:p>
          <a:p>
            <a:pPr algn="ctr">
              <a:lnSpc>
                <a:spcPts val="6600"/>
              </a:lnSpc>
            </a:pPr>
            <a:r>
              <a:rPr lang="en-US" sz="5500">
                <a:solidFill>
                  <a:srgbClr val="1F3374"/>
                </a:solidFill>
                <a:latin typeface="Arimo Bold"/>
              </a:rPr>
              <a:t>des Correspondances?</a:t>
            </a:r>
          </a:p>
        </p:txBody>
      </p:sp>
      <p:sp>
        <p:nvSpPr>
          <p:cNvPr name="TextBox 36" id="36"/>
          <p:cNvSpPr txBox="true"/>
          <p:nvPr/>
        </p:nvSpPr>
        <p:spPr>
          <a:xfrm rot="0">
            <a:off x="-600868" y="2211554"/>
            <a:ext cx="13112998" cy="7188725"/>
          </a:xfrm>
          <a:prstGeom prst="rect">
            <a:avLst/>
          </a:prstGeom>
        </p:spPr>
        <p:txBody>
          <a:bodyPr anchor="t" rtlCol="false" tIns="0" lIns="0" bIns="0" rIns="0">
            <a:spAutoFit/>
          </a:bodyPr>
          <a:lstStyle/>
          <a:p>
            <a:pPr algn="ctr" marL="1442048" indent="-721024" lvl="1">
              <a:lnSpc>
                <a:spcPts val="8244"/>
              </a:lnSpc>
            </a:pPr>
            <a:r>
              <a:rPr lang="en-US" sz="4227" spc="245">
                <a:solidFill>
                  <a:srgbClr val="1F3374"/>
                </a:solidFill>
                <a:latin typeface="Arimo"/>
              </a:rPr>
              <a:t>L’analyse factorielle des correspondances est une méthode exploratoire d’analyse des tableaux de contingences obtenus par le croisement de deux variables qualitatives. En d’autres termes, elle permet la conversion des variables nominales vers des variables numériques.</a:t>
            </a:r>
          </a:p>
        </p:txBody>
      </p:sp>
      <p:sp>
        <p:nvSpPr>
          <p:cNvPr name="TextBox 37" id="37"/>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Freeform 38" id="38"/>
          <p:cNvSpPr/>
          <p:nvPr/>
        </p:nvSpPr>
        <p:spPr>
          <a:xfrm flipH="false" flipV="false" rot="0">
            <a:off x="11401098" y="9737482"/>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24875"/>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859259" y="3164716"/>
            <a:ext cx="8666798" cy="4956174"/>
          </a:xfrm>
          <a:prstGeom prst="rect">
            <a:avLst/>
          </a:prstGeom>
        </p:spPr>
        <p:txBody>
          <a:bodyPr anchor="t" rtlCol="false" tIns="0" lIns="0" bIns="0" rIns="0">
            <a:spAutoFit/>
          </a:bodyPr>
          <a:lstStyle/>
          <a:p>
            <a:pPr algn="just">
              <a:lnSpc>
                <a:spcPts val="5558"/>
              </a:lnSpc>
            </a:pPr>
            <a:r>
              <a:rPr lang="en-US" sz="4027">
                <a:solidFill>
                  <a:srgbClr val="1F3374"/>
                </a:solidFill>
                <a:latin typeface="Arimo"/>
              </a:rPr>
              <a:t>Les deux variables nominales de notre dataset “NY-Housing” sont: </a:t>
            </a:r>
          </a:p>
          <a:p>
            <a:pPr algn="just">
              <a:lnSpc>
                <a:spcPts val="2660"/>
              </a:lnSpc>
            </a:pPr>
          </a:p>
          <a:p>
            <a:pPr algn="just" marL="1696035" indent="-565345" lvl="2">
              <a:lnSpc>
                <a:spcPts val="5420"/>
              </a:lnSpc>
              <a:buFont typeface="Arial"/>
              <a:buChar char="⚬"/>
            </a:pPr>
            <a:r>
              <a:rPr lang="en-US" sz="3927">
                <a:solidFill>
                  <a:srgbClr val="1F3374"/>
                </a:solidFill>
                <a:latin typeface="Arimo Bold"/>
              </a:rPr>
              <a:t>TYPE</a:t>
            </a:r>
          </a:p>
          <a:p>
            <a:pPr algn="just" marL="1696035" indent="-565345" lvl="2">
              <a:lnSpc>
                <a:spcPts val="5420"/>
              </a:lnSpc>
              <a:buFont typeface="Arial"/>
              <a:buChar char="⚬"/>
            </a:pPr>
            <a:r>
              <a:rPr lang="en-US" sz="3927" spc="-204">
                <a:solidFill>
                  <a:srgbClr val="1F3374"/>
                </a:solidFill>
                <a:latin typeface="Arimo Bold"/>
              </a:rPr>
              <a:t>SUBLOCALITY</a:t>
            </a:r>
            <a:r>
              <a:rPr lang="en-US" sz="3927" spc="-204">
                <a:solidFill>
                  <a:srgbClr val="1F3374"/>
                </a:solidFill>
                <a:latin typeface="Arimo"/>
              </a:rPr>
              <a:t> ( = sous-localité)</a:t>
            </a:r>
          </a:p>
          <a:p>
            <a:pPr algn="just">
              <a:lnSpc>
                <a:spcPts val="3488"/>
              </a:lnSpc>
            </a:pPr>
          </a:p>
          <a:p>
            <a:pPr algn="just">
              <a:lnSpc>
                <a:spcPts val="5558"/>
              </a:lnSpc>
            </a:pPr>
            <a:r>
              <a:rPr lang="en-US" sz="4027">
                <a:solidFill>
                  <a:srgbClr val="1F3374"/>
                </a:solidFill>
                <a:latin typeface="Arimo"/>
              </a:rPr>
              <a:t>Chacune des deux variables a 11 modalités.</a:t>
            </a:r>
          </a:p>
        </p:txBody>
      </p:sp>
      <p:sp>
        <p:nvSpPr>
          <p:cNvPr name="TextBox 35" id="35"/>
          <p:cNvSpPr txBox="true"/>
          <p:nvPr/>
        </p:nvSpPr>
        <p:spPr>
          <a:xfrm rot="0">
            <a:off x="-1138407" y="366867"/>
            <a:ext cx="15238950" cy="1714500"/>
          </a:xfrm>
          <a:prstGeom prst="rect">
            <a:avLst/>
          </a:prstGeom>
        </p:spPr>
        <p:txBody>
          <a:bodyPr anchor="t" rtlCol="false" tIns="0" lIns="0" bIns="0" rIns="0">
            <a:spAutoFit/>
          </a:bodyPr>
          <a:lstStyle/>
          <a:p>
            <a:pPr algn="ctr">
              <a:lnSpc>
                <a:spcPts val="6600"/>
              </a:lnSpc>
            </a:pPr>
            <a:r>
              <a:rPr lang="en-US" sz="5500" spc="429">
                <a:solidFill>
                  <a:srgbClr val="1F3374"/>
                </a:solidFill>
                <a:latin typeface="Arimo Bold"/>
              </a:rPr>
              <a:t>Présentation des deux</a:t>
            </a:r>
          </a:p>
          <a:p>
            <a:pPr algn="ctr">
              <a:lnSpc>
                <a:spcPts val="6600"/>
              </a:lnSpc>
            </a:pPr>
            <a:r>
              <a:rPr lang="en-US" sz="5500" spc="429">
                <a:solidFill>
                  <a:srgbClr val="1F3374"/>
                </a:solidFill>
                <a:latin typeface="Arimo Bold"/>
              </a:rPr>
              <a:t>Variables Qualitatives</a:t>
            </a:r>
          </a:p>
        </p:txBody>
      </p:sp>
      <p:sp>
        <p:nvSpPr>
          <p:cNvPr name="TextBox 36" id="36"/>
          <p:cNvSpPr txBox="true"/>
          <p:nvPr/>
        </p:nvSpPr>
        <p:spPr>
          <a:xfrm rot="0">
            <a:off x="12261744" y="9640904"/>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Freeform 37" id="37"/>
          <p:cNvSpPr/>
          <p:nvPr/>
        </p:nvSpPr>
        <p:spPr>
          <a:xfrm flipH="false" flipV="false" rot="0">
            <a:off x="12387957" y="2974327"/>
            <a:ext cx="4042360" cy="5422677"/>
          </a:xfrm>
          <a:custGeom>
            <a:avLst/>
            <a:gdLst/>
            <a:ahLst/>
            <a:cxnLst/>
            <a:rect r="r" b="b" t="t" l="l"/>
            <a:pathLst>
              <a:path h="5422677" w="4042360">
                <a:moveTo>
                  <a:pt x="0" y="0"/>
                </a:moveTo>
                <a:lnTo>
                  <a:pt x="4042360" y="0"/>
                </a:lnTo>
                <a:lnTo>
                  <a:pt x="4042360" y="5422678"/>
                </a:lnTo>
                <a:lnTo>
                  <a:pt x="0" y="5422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11418907" y="9736154"/>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9525" y="26204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2261744" y="9659620"/>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Freeform 35" id="35"/>
          <p:cNvSpPr/>
          <p:nvPr/>
        </p:nvSpPr>
        <p:spPr>
          <a:xfrm flipH="false" flipV="false" rot="0">
            <a:off x="1028700" y="1102114"/>
            <a:ext cx="16139014" cy="3620334"/>
          </a:xfrm>
          <a:custGeom>
            <a:avLst/>
            <a:gdLst/>
            <a:ahLst/>
            <a:cxnLst/>
            <a:rect r="r" b="b" t="t" l="l"/>
            <a:pathLst>
              <a:path h="3620334" w="16139014">
                <a:moveTo>
                  <a:pt x="0" y="0"/>
                </a:moveTo>
                <a:lnTo>
                  <a:pt x="16139014" y="0"/>
                </a:lnTo>
                <a:lnTo>
                  <a:pt x="16139014" y="3620334"/>
                </a:lnTo>
                <a:lnTo>
                  <a:pt x="0" y="3620334"/>
                </a:lnTo>
                <a:lnTo>
                  <a:pt x="0" y="0"/>
                </a:lnTo>
                <a:close/>
              </a:path>
            </a:pathLst>
          </a:custGeom>
          <a:blipFill>
            <a:blip r:embed="rId4"/>
            <a:stretch>
              <a:fillRect l="0" t="-630" r="0" b="-630"/>
            </a:stretch>
          </a:blipFill>
        </p:spPr>
      </p:sp>
      <p:sp>
        <p:nvSpPr>
          <p:cNvPr name="TextBox 36" id="36"/>
          <p:cNvSpPr txBox="true"/>
          <p:nvPr/>
        </p:nvSpPr>
        <p:spPr>
          <a:xfrm rot="0">
            <a:off x="1497364" y="4921791"/>
            <a:ext cx="15238950"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  Table de Contingence en Fréquences</a:t>
            </a:r>
          </a:p>
        </p:txBody>
      </p:sp>
      <p:sp>
        <p:nvSpPr>
          <p:cNvPr name="TextBox 37" id="37"/>
          <p:cNvSpPr txBox="true"/>
          <p:nvPr/>
        </p:nvSpPr>
        <p:spPr>
          <a:xfrm rot="0">
            <a:off x="269954" y="171450"/>
            <a:ext cx="15238950" cy="876300"/>
          </a:xfrm>
          <a:prstGeom prst="rect">
            <a:avLst/>
          </a:prstGeom>
        </p:spPr>
        <p:txBody>
          <a:bodyPr anchor="t" rtlCol="false" tIns="0" lIns="0" bIns="0" rIns="0">
            <a:spAutoFit/>
          </a:bodyPr>
          <a:lstStyle/>
          <a:p>
            <a:pPr algn="l">
              <a:lnSpc>
                <a:spcPts val="6600"/>
              </a:lnSpc>
            </a:pPr>
            <a:r>
              <a:rPr lang="en-US" sz="5500">
                <a:solidFill>
                  <a:srgbClr val="1F3374"/>
                </a:solidFill>
                <a:latin typeface="Arimo Bold"/>
              </a:rPr>
              <a:t>               Table de Contingence</a:t>
            </a:r>
          </a:p>
        </p:txBody>
      </p:sp>
      <p:sp>
        <p:nvSpPr>
          <p:cNvPr name="Freeform 38" id="38"/>
          <p:cNvSpPr/>
          <p:nvPr/>
        </p:nvSpPr>
        <p:spPr>
          <a:xfrm flipH="false" flipV="false" rot="0">
            <a:off x="1194307" y="5779222"/>
            <a:ext cx="15947805" cy="3612428"/>
          </a:xfrm>
          <a:custGeom>
            <a:avLst/>
            <a:gdLst/>
            <a:ahLst/>
            <a:cxnLst/>
            <a:rect r="r" b="b" t="t" l="l"/>
            <a:pathLst>
              <a:path h="3612428" w="15947805">
                <a:moveTo>
                  <a:pt x="0" y="0"/>
                </a:moveTo>
                <a:lnTo>
                  <a:pt x="15947805" y="0"/>
                </a:lnTo>
                <a:lnTo>
                  <a:pt x="15947805" y="3612428"/>
                </a:lnTo>
                <a:lnTo>
                  <a:pt x="0" y="3612428"/>
                </a:lnTo>
                <a:lnTo>
                  <a:pt x="0" y="0"/>
                </a:lnTo>
                <a:close/>
              </a:path>
            </a:pathLst>
          </a:custGeom>
          <a:blipFill>
            <a:blip r:embed="rId5"/>
            <a:stretch>
              <a:fillRect l="0" t="0" r="0" b="0"/>
            </a:stretch>
          </a:blipFill>
        </p:spPr>
      </p:sp>
      <p:sp>
        <p:nvSpPr>
          <p:cNvPr name="Freeform 39" id="39"/>
          <p:cNvSpPr/>
          <p:nvPr/>
        </p:nvSpPr>
        <p:spPr>
          <a:xfrm flipH="false" flipV="false" rot="0">
            <a:off x="11418907" y="9754870"/>
            <a:ext cx="738995" cy="498755"/>
          </a:xfrm>
          <a:custGeom>
            <a:avLst/>
            <a:gdLst/>
            <a:ahLst/>
            <a:cxnLst/>
            <a:rect r="r" b="b" t="t" l="l"/>
            <a:pathLst>
              <a:path h="498755" w="738995">
                <a:moveTo>
                  <a:pt x="0" y="0"/>
                </a:moveTo>
                <a:lnTo>
                  <a:pt x="738995" y="0"/>
                </a:lnTo>
                <a:lnTo>
                  <a:pt x="738995" y="498754"/>
                </a:lnTo>
                <a:lnTo>
                  <a:pt x="0" y="498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271565"/>
            <a:ext cx="17905174" cy="9734344"/>
          </a:xfrm>
          <a:custGeom>
            <a:avLst/>
            <a:gdLst/>
            <a:ahLst/>
            <a:cxnLst/>
            <a:rect r="r" b="b" t="t" l="l"/>
            <a:pathLst>
              <a:path h="9734344" w="17905174">
                <a:moveTo>
                  <a:pt x="0" y="0"/>
                </a:moveTo>
                <a:lnTo>
                  <a:pt x="17905174" y="0"/>
                </a:lnTo>
                <a:lnTo>
                  <a:pt x="17905174" y="9734345"/>
                </a:lnTo>
                <a:lnTo>
                  <a:pt x="0" y="973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2261744" y="962887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TextBox 35" id="35"/>
          <p:cNvSpPr txBox="true"/>
          <p:nvPr/>
        </p:nvSpPr>
        <p:spPr>
          <a:xfrm rot="0">
            <a:off x="3200577" y="4831304"/>
            <a:ext cx="11117761" cy="876300"/>
          </a:xfrm>
          <a:prstGeom prst="rect">
            <a:avLst/>
          </a:prstGeom>
        </p:spPr>
        <p:txBody>
          <a:bodyPr anchor="t" rtlCol="false" tIns="0" lIns="0" bIns="0" rIns="0">
            <a:spAutoFit/>
          </a:bodyPr>
          <a:lstStyle/>
          <a:p>
            <a:pPr algn="l">
              <a:lnSpc>
                <a:spcPts val="6600"/>
              </a:lnSpc>
            </a:pPr>
            <a:r>
              <a:rPr lang="en-US" sz="5500" spc="-192">
                <a:solidFill>
                  <a:srgbClr val="1F3374"/>
                </a:solidFill>
                <a:latin typeface="Arimo Bold"/>
              </a:rPr>
              <a:t>  Tableau de Profils Colonnes</a:t>
            </a:r>
          </a:p>
        </p:txBody>
      </p:sp>
      <p:sp>
        <p:nvSpPr>
          <p:cNvPr name="TextBox 36" id="36"/>
          <p:cNvSpPr txBox="true"/>
          <p:nvPr/>
        </p:nvSpPr>
        <p:spPr>
          <a:xfrm rot="0">
            <a:off x="269954" y="152736"/>
            <a:ext cx="15238950"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Tableau de Profils Lignes</a:t>
            </a:r>
          </a:p>
        </p:txBody>
      </p:sp>
      <p:sp>
        <p:nvSpPr>
          <p:cNvPr name="Freeform 37" id="37"/>
          <p:cNvSpPr/>
          <p:nvPr/>
        </p:nvSpPr>
        <p:spPr>
          <a:xfrm flipH="false" flipV="false" rot="0">
            <a:off x="863914" y="981411"/>
            <a:ext cx="16322850" cy="3687968"/>
          </a:xfrm>
          <a:custGeom>
            <a:avLst/>
            <a:gdLst/>
            <a:ahLst/>
            <a:cxnLst/>
            <a:rect r="r" b="b" t="t" l="l"/>
            <a:pathLst>
              <a:path h="3687968" w="16322850">
                <a:moveTo>
                  <a:pt x="0" y="0"/>
                </a:moveTo>
                <a:lnTo>
                  <a:pt x="16322850" y="0"/>
                </a:lnTo>
                <a:lnTo>
                  <a:pt x="16322850" y="3687968"/>
                </a:lnTo>
                <a:lnTo>
                  <a:pt x="0" y="3687968"/>
                </a:lnTo>
                <a:lnTo>
                  <a:pt x="0" y="0"/>
                </a:lnTo>
                <a:close/>
              </a:path>
            </a:pathLst>
          </a:custGeom>
          <a:blipFill>
            <a:blip r:embed="rId4"/>
            <a:stretch>
              <a:fillRect l="0" t="0" r="0" b="0"/>
            </a:stretch>
          </a:blipFill>
        </p:spPr>
      </p:sp>
      <p:sp>
        <p:nvSpPr>
          <p:cNvPr name="Freeform 38" id="38"/>
          <p:cNvSpPr/>
          <p:nvPr/>
        </p:nvSpPr>
        <p:spPr>
          <a:xfrm flipH="false" flipV="false" rot="0">
            <a:off x="929504" y="5726654"/>
            <a:ext cx="16257261" cy="3671950"/>
          </a:xfrm>
          <a:custGeom>
            <a:avLst/>
            <a:gdLst/>
            <a:ahLst/>
            <a:cxnLst/>
            <a:rect r="r" b="b" t="t" l="l"/>
            <a:pathLst>
              <a:path h="3671950" w="16257261">
                <a:moveTo>
                  <a:pt x="0" y="0"/>
                </a:moveTo>
                <a:lnTo>
                  <a:pt x="16257260" y="0"/>
                </a:lnTo>
                <a:lnTo>
                  <a:pt x="16257260" y="3671950"/>
                </a:lnTo>
                <a:lnTo>
                  <a:pt x="0" y="3671950"/>
                </a:lnTo>
                <a:lnTo>
                  <a:pt x="0" y="0"/>
                </a:lnTo>
                <a:close/>
              </a:path>
            </a:pathLst>
          </a:custGeom>
          <a:blipFill>
            <a:blip r:embed="rId5"/>
            <a:stretch>
              <a:fillRect l="0" t="0" r="0" b="0"/>
            </a:stretch>
          </a:blipFill>
        </p:spPr>
      </p:sp>
      <p:sp>
        <p:nvSpPr>
          <p:cNvPr name="Freeform 39" id="39"/>
          <p:cNvSpPr/>
          <p:nvPr/>
        </p:nvSpPr>
        <p:spPr>
          <a:xfrm flipH="false" flipV="false" rot="0">
            <a:off x="11465599" y="9747007"/>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14486" y="1592340"/>
            <a:ext cx="11457007" cy="7491301"/>
          </a:xfrm>
          <a:prstGeom prst="rect">
            <a:avLst/>
          </a:prstGeom>
        </p:spPr>
        <p:txBody>
          <a:bodyPr anchor="t" rtlCol="false" tIns="0" lIns="0" bIns="0" rIns="0">
            <a:spAutoFit/>
          </a:bodyPr>
          <a:lstStyle/>
          <a:p>
            <a:pPr algn="ctr">
              <a:lnSpc>
                <a:spcPts val="7196"/>
              </a:lnSpc>
            </a:pPr>
            <a:r>
              <a:rPr lang="en-US" sz="3527">
                <a:solidFill>
                  <a:srgbClr val="1F3374"/>
                </a:solidFill>
                <a:latin typeface="Titillium Web"/>
              </a:rPr>
              <a:t>Le test du chi2 est utilisé pour déterminer si l’association entre deux variables catégorielles est statistiquement significative ou non. </a:t>
            </a:r>
          </a:p>
          <a:p>
            <a:pPr algn="ctr">
              <a:lnSpc>
                <a:spcPts val="2708"/>
              </a:lnSpc>
            </a:pPr>
          </a:p>
          <a:p>
            <a:pPr algn="ctr" marL="1203294" indent="-601647" lvl="1">
              <a:lnSpc>
                <a:spcPts val="7196"/>
              </a:lnSpc>
            </a:pPr>
            <a:r>
              <a:rPr lang="en-US" sz="3527">
                <a:solidFill>
                  <a:srgbClr val="1F3374"/>
                </a:solidFill>
                <a:latin typeface="Titillium Web"/>
              </a:rPr>
              <a:t>Il est utilisé pour analyser les données de contingence, où les données sont organisées dans un tableau de contingence qui montre la fréquence de chaque combinaison de catégories pour nos deux variables “”</a:t>
            </a:r>
            <a:r>
              <a:rPr lang="en-US" sz="3527">
                <a:solidFill>
                  <a:srgbClr val="1F3374"/>
                </a:solidFill>
                <a:latin typeface="Titillium Web Bold"/>
              </a:rPr>
              <a:t>TYPE</a:t>
            </a:r>
            <a:r>
              <a:rPr lang="en-US" sz="3527">
                <a:solidFill>
                  <a:srgbClr val="1F3374"/>
                </a:solidFill>
                <a:latin typeface="Titillium Web"/>
              </a:rPr>
              <a:t>” et “</a:t>
            </a:r>
            <a:r>
              <a:rPr lang="en-US" sz="3527">
                <a:solidFill>
                  <a:srgbClr val="1F3374"/>
                </a:solidFill>
                <a:latin typeface="Titillium Web Bold"/>
              </a:rPr>
              <a:t>SUBLOCALITY</a:t>
            </a:r>
            <a:r>
              <a:rPr lang="en-US" sz="3527">
                <a:solidFill>
                  <a:srgbClr val="1F3374"/>
                </a:solidFill>
                <a:latin typeface="Titillium Web"/>
              </a:rPr>
              <a:t>”. </a:t>
            </a:r>
          </a:p>
        </p:txBody>
      </p:sp>
      <p:sp>
        <p:nvSpPr>
          <p:cNvPr name="TextBox 35" id="35"/>
          <p:cNvSpPr txBox="true"/>
          <p:nvPr/>
        </p:nvSpPr>
        <p:spPr>
          <a:xfrm rot="0">
            <a:off x="1913474" y="445566"/>
            <a:ext cx="993036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Phase de test: Test du chi2</a:t>
            </a:r>
          </a:p>
        </p:txBody>
      </p:sp>
      <p:sp>
        <p:nvSpPr>
          <p:cNvPr name="TextBox 36" id="36"/>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Freeform 37" id="37"/>
          <p:cNvSpPr/>
          <p:nvPr/>
        </p:nvSpPr>
        <p:spPr>
          <a:xfrm flipH="false" flipV="false" rot="0">
            <a:off x="11726802" y="2343304"/>
            <a:ext cx="5090391" cy="5514590"/>
          </a:xfrm>
          <a:custGeom>
            <a:avLst/>
            <a:gdLst/>
            <a:ahLst/>
            <a:cxnLst/>
            <a:rect r="r" b="b" t="t" l="l"/>
            <a:pathLst>
              <a:path h="5514590" w="5090391">
                <a:moveTo>
                  <a:pt x="0" y="0"/>
                </a:moveTo>
                <a:lnTo>
                  <a:pt x="5090391" y="0"/>
                </a:lnTo>
                <a:lnTo>
                  <a:pt x="5090391" y="5514590"/>
                </a:lnTo>
                <a:lnTo>
                  <a:pt x="0" y="5514590"/>
                </a:lnTo>
                <a:lnTo>
                  <a:pt x="0" y="0"/>
                </a:lnTo>
                <a:close/>
              </a:path>
            </a:pathLst>
          </a:custGeom>
          <a:blipFill>
            <a:blip r:embed="rId4"/>
            <a:stretch>
              <a:fillRect l="0" t="0" r="0" b="0"/>
            </a:stretch>
          </a:blipFill>
        </p:spPr>
      </p:sp>
      <p:sp>
        <p:nvSpPr>
          <p:cNvPr name="Freeform 38" id="38"/>
          <p:cNvSpPr/>
          <p:nvPr/>
        </p:nvSpPr>
        <p:spPr>
          <a:xfrm flipH="false" flipV="false" rot="0">
            <a:off x="11457007" y="9762367"/>
            <a:ext cx="738995" cy="498755"/>
          </a:xfrm>
          <a:custGeom>
            <a:avLst/>
            <a:gdLst/>
            <a:ahLst/>
            <a:cxnLst/>
            <a:rect r="r" b="b" t="t" l="l"/>
            <a:pathLst>
              <a:path h="498755" w="738995">
                <a:moveTo>
                  <a:pt x="0" y="0"/>
                </a:moveTo>
                <a:lnTo>
                  <a:pt x="738995" y="0"/>
                </a:lnTo>
                <a:lnTo>
                  <a:pt x="738995" y="498754"/>
                </a:lnTo>
                <a:lnTo>
                  <a:pt x="0" y="4987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2125257" y="7385718"/>
            <a:ext cx="9718585" cy="1524284"/>
          </a:xfrm>
          <a:custGeom>
            <a:avLst/>
            <a:gdLst/>
            <a:ahLst/>
            <a:cxnLst/>
            <a:rect r="r" b="b" t="t" l="l"/>
            <a:pathLst>
              <a:path h="1524284" w="9718585">
                <a:moveTo>
                  <a:pt x="0" y="0"/>
                </a:moveTo>
                <a:lnTo>
                  <a:pt x="9718585" y="0"/>
                </a:lnTo>
                <a:lnTo>
                  <a:pt x="9718585" y="1524283"/>
                </a:lnTo>
                <a:lnTo>
                  <a:pt x="0" y="1524283"/>
                </a:lnTo>
                <a:lnTo>
                  <a:pt x="0" y="0"/>
                </a:lnTo>
                <a:close/>
              </a:path>
            </a:pathLst>
          </a:custGeom>
          <a:blipFill>
            <a:blip r:embed="rId4"/>
            <a:stretch>
              <a:fillRect l="-33187" t="-259929" r="-23772" b="-21801"/>
            </a:stretch>
          </a:blipFill>
        </p:spPr>
      </p:sp>
      <p:sp>
        <p:nvSpPr>
          <p:cNvPr name="TextBox 35" id="35"/>
          <p:cNvSpPr txBox="true"/>
          <p:nvPr/>
        </p:nvSpPr>
        <p:spPr>
          <a:xfrm rot="0">
            <a:off x="1834258" y="1352697"/>
            <a:ext cx="9963671" cy="5809374"/>
          </a:xfrm>
          <a:prstGeom prst="rect">
            <a:avLst/>
          </a:prstGeom>
        </p:spPr>
        <p:txBody>
          <a:bodyPr anchor="t" rtlCol="false" tIns="0" lIns="0" bIns="0" rIns="0">
            <a:spAutoFit/>
          </a:bodyPr>
          <a:lstStyle/>
          <a:p>
            <a:pPr algn="ctr">
              <a:lnSpc>
                <a:spcPts val="6143"/>
              </a:lnSpc>
            </a:pPr>
            <a:r>
              <a:rPr lang="en-US" sz="3863" spc="-104">
                <a:solidFill>
                  <a:srgbClr val="1F3374"/>
                </a:solidFill>
                <a:latin typeface="Arimo"/>
              </a:rPr>
              <a:t>Le classique test deux χ2 permet précisément d’apprécier l’écart entre les lois empiriques fij et fi. * f.j </a:t>
            </a:r>
          </a:p>
          <a:p>
            <a:pPr algn="l">
              <a:lnSpc>
                <a:spcPts val="6143"/>
              </a:lnSpc>
            </a:pPr>
            <a:r>
              <a:rPr lang="en-US" sz="3863" spc="-104">
                <a:solidFill>
                  <a:srgbClr val="1F3374"/>
                </a:solidFill>
                <a:latin typeface="Arimo"/>
              </a:rPr>
              <a:t>     -----&gt; </a:t>
            </a:r>
            <a:r>
              <a:rPr lang="en-US" sz="3863" spc="-104">
                <a:solidFill>
                  <a:srgbClr val="1F3374"/>
                </a:solidFill>
                <a:latin typeface="Arimo"/>
              </a:rPr>
              <a:t>Le test de χ2 est définit par : </a:t>
            </a:r>
          </a:p>
          <a:p>
            <a:pPr algn="l" marL="834205" indent="-417103" lvl="1">
              <a:lnSpc>
                <a:spcPts val="6143"/>
              </a:lnSpc>
              <a:buFont typeface="Arial"/>
              <a:buChar char="•"/>
            </a:pPr>
            <a:r>
              <a:rPr lang="en-US" sz="3863" spc="-104">
                <a:solidFill>
                  <a:srgbClr val="1F3374"/>
                </a:solidFill>
                <a:latin typeface="Arimo"/>
              </a:rPr>
              <a:t>H0 : Les deux variables sont indépendantes</a:t>
            </a:r>
          </a:p>
          <a:p>
            <a:pPr algn="l" marL="834205" indent="-417103" lvl="1">
              <a:lnSpc>
                <a:spcPts val="6143"/>
              </a:lnSpc>
              <a:buFont typeface="Arial"/>
              <a:buChar char="•"/>
            </a:pPr>
            <a:r>
              <a:rPr lang="en-US" sz="3863" spc="-104">
                <a:solidFill>
                  <a:srgbClr val="1F3374"/>
                </a:solidFill>
                <a:latin typeface="Arimo"/>
              </a:rPr>
              <a:t>H1 : Les deux variables sont dépendantes</a:t>
            </a:r>
          </a:p>
          <a:p>
            <a:pPr algn="ctr">
              <a:lnSpc>
                <a:spcPts val="3440"/>
              </a:lnSpc>
            </a:pPr>
            <a:r>
              <a:rPr lang="en-US" sz="2163" spc="-58">
                <a:solidFill>
                  <a:srgbClr val="1F3374"/>
                </a:solidFill>
                <a:latin typeface="Arimo"/>
              </a:rPr>
              <a:t> </a:t>
            </a:r>
          </a:p>
          <a:p>
            <a:pPr algn="l">
              <a:lnSpc>
                <a:spcPts val="6143"/>
              </a:lnSpc>
            </a:pPr>
            <a:r>
              <a:rPr lang="en-US" sz="3863" spc="-104">
                <a:solidFill>
                  <a:srgbClr val="1F3374"/>
                </a:solidFill>
                <a:latin typeface="Arimo"/>
              </a:rPr>
              <a:t>    </a:t>
            </a:r>
            <a:r>
              <a:rPr lang="en-US" sz="3863" spc="-104">
                <a:solidFill>
                  <a:srgbClr val="1F3374"/>
                </a:solidFill>
                <a:latin typeface="Arimo"/>
              </a:rPr>
              <a:t>-----&gt; </a:t>
            </a:r>
            <a:r>
              <a:rPr lang="en-US" sz="3863" spc="-104">
                <a:solidFill>
                  <a:srgbClr val="1F3374"/>
                </a:solidFill>
                <a:latin typeface="Arimo"/>
              </a:rPr>
              <a:t>La statistique du test est définie par :</a:t>
            </a:r>
          </a:p>
        </p:txBody>
      </p:sp>
      <p:sp>
        <p:nvSpPr>
          <p:cNvPr name="Freeform 36" id="36"/>
          <p:cNvSpPr/>
          <p:nvPr/>
        </p:nvSpPr>
        <p:spPr>
          <a:xfrm flipH="false" flipV="false" rot="0">
            <a:off x="11843842" y="1217092"/>
            <a:ext cx="6255296" cy="6505508"/>
          </a:xfrm>
          <a:custGeom>
            <a:avLst/>
            <a:gdLst/>
            <a:ahLst/>
            <a:cxnLst/>
            <a:rect r="r" b="b" t="t" l="l"/>
            <a:pathLst>
              <a:path h="6505508" w="6255296">
                <a:moveTo>
                  <a:pt x="0" y="0"/>
                </a:moveTo>
                <a:lnTo>
                  <a:pt x="6255296" y="0"/>
                </a:lnTo>
                <a:lnTo>
                  <a:pt x="6255296" y="6505507"/>
                </a:lnTo>
                <a:lnTo>
                  <a:pt x="0" y="6505507"/>
                </a:lnTo>
                <a:lnTo>
                  <a:pt x="0" y="0"/>
                </a:lnTo>
                <a:close/>
              </a:path>
            </a:pathLst>
          </a:custGeom>
          <a:blipFill>
            <a:blip r:embed="rId5"/>
            <a:stretch>
              <a:fillRect l="0" t="0" r="0" b="0"/>
            </a:stretch>
          </a:blipFill>
        </p:spPr>
      </p:sp>
      <p:sp>
        <p:nvSpPr>
          <p:cNvPr name="TextBox 37" id="37"/>
          <p:cNvSpPr txBox="true"/>
          <p:nvPr/>
        </p:nvSpPr>
        <p:spPr>
          <a:xfrm rot="0">
            <a:off x="1913474" y="445566"/>
            <a:ext cx="993036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Phase de test: Test du chi2</a:t>
            </a:r>
          </a:p>
        </p:txBody>
      </p:sp>
      <p:sp>
        <p:nvSpPr>
          <p:cNvPr name="TextBox 38" id="38"/>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Freeform 39" id="39"/>
          <p:cNvSpPr/>
          <p:nvPr/>
        </p:nvSpPr>
        <p:spPr>
          <a:xfrm flipH="false" flipV="false" rot="0">
            <a:off x="11428432" y="9755204"/>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1843506" y="1829015"/>
            <a:ext cx="11265637" cy="4042777"/>
            <a:chOff x="0" y="0"/>
            <a:chExt cx="2967081" cy="1064764"/>
          </a:xfrm>
        </p:grpSpPr>
        <p:sp>
          <p:nvSpPr>
            <p:cNvPr name="Freeform 35" id="35"/>
            <p:cNvSpPr/>
            <p:nvPr/>
          </p:nvSpPr>
          <p:spPr>
            <a:xfrm flipH="false" flipV="false" rot="0">
              <a:off x="0" y="0"/>
              <a:ext cx="2967081" cy="1064764"/>
            </a:xfrm>
            <a:custGeom>
              <a:avLst/>
              <a:gdLst/>
              <a:ahLst/>
              <a:cxnLst/>
              <a:rect r="r" b="b" t="t" l="l"/>
              <a:pathLst>
                <a:path h="1064764" w="2967081">
                  <a:moveTo>
                    <a:pt x="35048" y="0"/>
                  </a:moveTo>
                  <a:lnTo>
                    <a:pt x="2932033" y="0"/>
                  </a:lnTo>
                  <a:cubicBezTo>
                    <a:pt x="2941329" y="0"/>
                    <a:pt x="2950243" y="3693"/>
                    <a:pt x="2956816" y="10265"/>
                  </a:cubicBezTo>
                  <a:cubicBezTo>
                    <a:pt x="2963389" y="16838"/>
                    <a:pt x="2967081" y="25753"/>
                    <a:pt x="2967081" y="35048"/>
                  </a:cubicBezTo>
                  <a:lnTo>
                    <a:pt x="2967081" y="1029716"/>
                  </a:lnTo>
                  <a:cubicBezTo>
                    <a:pt x="2967081" y="1049073"/>
                    <a:pt x="2951390" y="1064764"/>
                    <a:pt x="2932033" y="1064764"/>
                  </a:cubicBezTo>
                  <a:lnTo>
                    <a:pt x="35048" y="1064764"/>
                  </a:lnTo>
                  <a:cubicBezTo>
                    <a:pt x="15692" y="1064764"/>
                    <a:pt x="0" y="1049073"/>
                    <a:pt x="0" y="1029716"/>
                  </a:cubicBezTo>
                  <a:lnTo>
                    <a:pt x="0" y="35048"/>
                  </a:lnTo>
                  <a:cubicBezTo>
                    <a:pt x="0" y="15692"/>
                    <a:pt x="15692" y="0"/>
                    <a:pt x="35048" y="0"/>
                  </a:cubicBezTo>
                  <a:close/>
                </a:path>
              </a:pathLst>
            </a:custGeom>
            <a:solidFill>
              <a:srgbClr val="D8E4F7"/>
            </a:solidFill>
          </p:spPr>
        </p:sp>
        <p:sp>
          <p:nvSpPr>
            <p:cNvPr name="TextBox 36" id="36"/>
            <p:cNvSpPr txBox="true"/>
            <p:nvPr/>
          </p:nvSpPr>
          <p:spPr>
            <a:xfrm>
              <a:off x="0" y="-38100"/>
              <a:ext cx="2967081" cy="1102864"/>
            </a:xfrm>
            <a:prstGeom prst="rect">
              <a:avLst/>
            </a:prstGeom>
          </p:spPr>
          <p:txBody>
            <a:bodyPr anchor="ctr" rtlCol="false" tIns="50800" lIns="50800" bIns="50800" rIns="50800"/>
            <a:lstStyle/>
            <a:p>
              <a:pPr algn="ctr">
                <a:lnSpc>
                  <a:spcPts val="3483"/>
                </a:lnSpc>
              </a:pPr>
            </a:p>
          </p:txBody>
        </p:sp>
      </p:grpSp>
      <p:grpSp>
        <p:nvGrpSpPr>
          <p:cNvPr name="Group 37" id="37"/>
          <p:cNvGrpSpPr/>
          <p:nvPr/>
        </p:nvGrpSpPr>
        <p:grpSpPr>
          <a:xfrm rot="0">
            <a:off x="1843506" y="6380854"/>
            <a:ext cx="11139424" cy="2877446"/>
            <a:chOff x="0" y="0"/>
            <a:chExt cx="2933840" cy="757846"/>
          </a:xfrm>
        </p:grpSpPr>
        <p:sp>
          <p:nvSpPr>
            <p:cNvPr name="Freeform 38" id="38"/>
            <p:cNvSpPr/>
            <p:nvPr/>
          </p:nvSpPr>
          <p:spPr>
            <a:xfrm flipH="false" flipV="false" rot="0">
              <a:off x="0" y="0"/>
              <a:ext cx="2933840" cy="757846"/>
            </a:xfrm>
            <a:custGeom>
              <a:avLst/>
              <a:gdLst/>
              <a:ahLst/>
              <a:cxnLst/>
              <a:rect r="r" b="b" t="t" l="l"/>
              <a:pathLst>
                <a:path h="757846" w="2933840">
                  <a:moveTo>
                    <a:pt x="35445" y="0"/>
                  </a:moveTo>
                  <a:lnTo>
                    <a:pt x="2898395" y="0"/>
                  </a:lnTo>
                  <a:cubicBezTo>
                    <a:pt x="2917971" y="0"/>
                    <a:pt x="2933840" y="15869"/>
                    <a:pt x="2933840" y="35445"/>
                  </a:cubicBezTo>
                  <a:lnTo>
                    <a:pt x="2933840" y="722401"/>
                  </a:lnTo>
                  <a:cubicBezTo>
                    <a:pt x="2933840" y="731801"/>
                    <a:pt x="2930106" y="740817"/>
                    <a:pt x="2923459" y="747464"/>
                  </a:cubicBezTo>
                  <a:cubicBezTo>
                    <a:pt x="2916811" y="754111"/>
                    <a:pt x="2907796" y="757846"/>
                    <a:pt x="2898395" y="757846"/>
                  </a:cubicBezTo>
                  <a:lnTo>
                    <a:pt x="35445" y="757846"/>
                  </a:lnTo>
                  <a:cubicBezTo>
                    <a:pt x="26044" y="757846"/>
                    <a:pt x="17029" y="754111"/>
                    <a:pt x="10382" y="747464"/>
                  </a:cubicBezTo>
                  <a:cubicBezTo>
                    <a:pt x="3734" y="740817"/>
                    <a:pt x="0" y="731801"/>
                    <a:pt x="0" y="722401"/>
                  </a:cubicBezTo>
                  <a:lnTo>
                    <a:pt x="0" y="35445"/>
                  </a:lnTo>
                  <a:cubicBezTo>
                    <a:pt x="0" y="26044"/>
                    <a:pt x="3734" y="17029"/>
                    <a:pt x="10382" y="10382"/>
                  </a:cubicBezTo>
                  <a:cubicBezTo>
                    <a:pt x="17029" y="3734"/>
                    <a:pt x="26044" y="0"/>
                    <a:pt x="35445" y="0"/>
                  </a:cubicBezTo>
                  <a:close/>
                </a:path>
              </a:pathLst>
            </a:custGeom>
            <a:solidFill>
              <a:srgbClr val="D8E4F7"/>
            </a:solidFill>
          </p:spPr>
        </p:sp>
        <p:sp>
          <p:nvSpPr>
            <p:cNvPr name="TextBox 39" id="39"/>
            <p:cNvSpPr txBox="true"/>
            <p:nvPr/>
          </p:nvSpPr>
          <p:spPr>
            <a:xfrm>
              <a:off x="0" y="-38100"/>
              <a:ext cx="2933840" cy="795946"/>
            </a:xfrm>
            <a:prstGeom prst="rect">
              <a:avLst/>
            </a:prstGeom>
          </p:spPr>
          <p:txBody>
            <a:bodyPr anchor="ctr" rtlCol="false" tIns="50800" lIns="50800" bIns="50800" rIns="50800"/>
            <a:lstStyle/>
            <a:p>
              <a:pPr algn="ctr">
                <a:lnSpc>
                  <a:spcPts val="3483"/>
                </a:lnSpc>
              </a:pPr>
            </a:p>
          </p:txBody>
        </p:sp>
      </p:grpSp>
      <p:sp>
        <p:nvSpPr>
          <p:cNvPr name="TextBox 40" id="40"/>
          <p:cNvSpPr txBox="true"/>
          <p:nvPr/>
        </p:nvSpPr>
        <p:spPr>
          <a:xfrm rot="0">
            <a:off x="712902" y="1815620"/>
            <a:ext cx="11548842" cy="3709293"/>
          </a:xfrm>
          <a:prstGeom prst="rect">
            <a:avLst/>
          </a:prstGeom>
        </p:spPr>
        <p:txBody>
          <a:bodyPr anchor="t" rtlCol="false" tIns="0" lIns="0" bIns="0" rIns="0">
            <a:spAutoFit/>
          </a:bodyPr>
          <a:lstStyle/>
          <a:p>
            <a:pPr algn="just" marL="1782393" indent="-594131" lvl="2">
              <a:lnSpc>
                <a:spcPts val="7471"/>
              </a:lnSpc>
              <a:buFont typeface="Arial"/>
              <a:buChar char="⚬"/>
            </a:pPr>
            <a:r>
              <a:rPr lang="en-US" sz="4127">
                <a:solidFill>
                  <a:srgbClr val="D89B20"/>
                </a:solidFill>
                <a:latin typeface="Arimo Bold"/>
              </a:rPr>
              <a:t>d  </a:t>
            </a:r>
            <a:r>
              <a:rPr lang="en-US" sz="4127">
                <a:solidFill>
                  <a:srgbClr val="1F3374"/>
                </a:solidFill>
                <a:latin typeface="Arimo"/>
              </a:rPr>
              <a:t>= 2400.12</a:t>
            </a:r>
          </a:p>
          <a:p>
            <a:pPr algn="just" marL="1782393" indent="-594131" lvl="2">
              <a:lnSpc>
                <a:spcPts val="7471"/>
              </a:lnSpc>
              <a:buFont typeface="Arial"/>
              <a:buChar char="⚬"/>
            </a:pPr>
            <a:r>
              <a:rPr lang="en-US" sz="4127">
                <a:solidFill>
                  <a:srgbClr val="D89B20"/>
                </a:solidFill>
                <a:latin typeface="Arimo Bold"/>
              </a:rPr>
              <a:t>Degré de liberté</a:t>
            </a:r>
            <a:r>
              <a:rPr lang="en-US" sz="4127">
                <a:solidFill>
                  <a:srgbClr val="1F3374"/>
                </a:solidFill>
                <a:latin typeface="Arimo"/>
              </a:rPr>
              <a:t> = (11-1)*(11-1) = 100</a:t>
            </a:r>
          </a:p>
          <a:p>
            <a:pPr algn="just" marL="1782393" indent="-594131" lvl="2">
              <a:lnSpc>
                <a:spcPts val="7471"/>
              </a:lnSpc>
              <a:buFont typeface="Arial"/>
              <a:buChar char="⚬"/>
            </a:pPr>
            <a:r>
              <a:rPr lang="en-US" sz="4127">
                <a:solidFill>
                  <a:srgbClr val="D89B20"/>
                </a:solidFill>
                <a:latin typeface="Arimo Bold"/>
              </a:rPr>
              <a:t>α</a:t>
            </a:r>
            <a:r>
              <a:rPr lang="en-US" sz="4127">
                <a:solidFill>
                  <a:srgbClr val="1F3374"/>
                </a:solidFill>
                <a:latin typeface="Arimo Bold"/>
              </a:rPr>
              <a:t> </a:t>
            </a:r>
            <a:r>
              <a:rPr lang="en-US" sz="4127">
                <a:solidFill>
                  <a:srgbClr val="1F3374"/>
                </a:solidFill>
                <a:latin typeface="Arimo"/>
              </a:rPr>
              <a:t>= 0.05</a:t>
            </a:r>
          </a:p>
          <a:p>
            <a:pPr algn="just" marL="1782393" indent="-594131" lvl="2">
              <a:lnSpc>
                <a:spcPts val="7471"/>
              </a:lnSpc>
              <a:buFont typeface="Arial"/>
              <a:buChar char="⚬"/>
            </a:pPr>
            <a:r>
              <a:rPr lang="en-US" sz="4127">
                <a:solidFill>
                  <a:srgbClr val="D89B20"/>
                </a:solidFill>
                <a:latin typeface="Arimo"/>
              </a:rPr>
              <a:t>x</a:t>
            </a:r>
            <a:r>
              <a:rPr lang="en-US" sz="4127">
                <a:solidFill>
                  <a:srgbClr val="D89B20"/>
                </a:solidFill>
                <a:latin typeface="Arimo Bold"/>
              </a:rPr>
              <a:t>   </a:t>
            </a:r>
            <a:r>
              <a:rPr lang="en-US" sz="4127">
                <a:solidFill>
                  <a:srgbClr val="1F3374"/>
                </a:solidFill>
                <a:latin typeface="Arimo"/>
              </a:rPr>
              <a:t>= 620.56</a:t>
            </a:r>
          </a:p>
        </p:txBody>
      </p:sp>
      <p:sp>
        <p:nvSpPr>
          <p:cNvPr name="TextBox 41" id="41"/>
          <p:cNvSpPr txBox="true"/>
          <p:nvPr/>
        </p:nvSpPr>
        <p:spPr>
          <a:xfrm rot="0">
            <a:off x="1913474" y="445566"/>
            <a:ext cx="993036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Phase de test: Test du chi2</a:t>
            </a:r>
          </a:p>
        </p:txBody>
      </p:sp>
      <p:sp>
        <p:nvSpPr>
          <p:cNvPr name="TextBox 42" id="42"/>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TextBox 43" id="43"/>
          <p:cNvSpPr txBox="true"/>
          <p:nvPr/>
        </p:nvSpPr>
        <p:spPr>
          <a:xfrm rot="0">
            <a:off x="780072" y="6700636"/>
            <a:ext cx="12290971" cy="1823343"/>
          </a:xfrm>
          <a:prstGeom prst="rect">
            <a:avLst/>
          </a:prstGeom>
        </p:spPr>
        <p:txBody>
          <a:bodyPr anchor="t" rtlCol="false" tIns="0" lIns="0" bIns="0" rIns="0">
            <a:spAutoFit/>
          </a:bodyPr>
          <a:lstStyle/>
          <a:p>
            <a:pPr algn="just" marL="1782393" indent="-594131" lvl="2">
              <a:lnSpc>
                <a:spcPts val="7471"/>
              </a:lnSpc>
              <a:buFont typeface="Arial"/>
              <a:buChar char="⚬"/>
            </a:pPr>
            <a:r>
              <a:rPr lang="en-US" sz="4127">
                <a:solidFill>
                  <a:srgbClr val="1F3374"/>
                </a:solidFill>
                <a:latin typeface="Arimo Bold"/>
              </a:rPr>
              <a:t>d   &gt;&gt; x   </a:t>
            </a:r>
            <a:r>
              <a:rPr lang="en-US" sz="4127">
                <a:solidFill>
                  <a:srgbClr val="1F3374"/>
                </a:solidFill>
                <a:latin typeface="Arimo"/>
              </a:rPr>
              <a:t> : donc H1 est à accepter </a:t>
            </a:r>
          </a:p>
          <a:p>
            <a:pPr algn="l">
              <a:lnSpc>
                <a:spcPts val="7471"/>
              </a:lnSpc>
            </a:pPr>
            <a:r>
              <a:rPr lang="en-US" sz="4127">
                <a:solidFill>
                  <a:srgbClr val="1F3374"/>
                </a:solidFill>
                <a:latin typeface="Arimo"/>
              </a:rPr>
              <a:t>          ----&gt; Les deux variables sont </a:t>
            </a:r>
            <a:r>
              <a:rPr lang="en-US" sz="4127">
                <a:solidFill>
                  <a:srgbClr val="F6B737"/>
                </a:solidFill>
                <a:latin typeface="Arimo"/>
              </a:rPr>
              <a:t>dépendantes</a:t>
            </a:r>
            <a:r>
              <a:rPr lang="en-US" sz="4127">
                <a:solidFill>
                  <a:srgbClr val="1F3374"/>
                </a:solidFill>
                <a:latin typeface="Arimo"/>
              </a:rPr>
              <a:t>.</a:t>
            </a:r>
          </a:p>
        </p:txBody>
      </p:sp>
      <p:sp>
        <p:nvSpPr>
          <p:cNvPr name="TextBox 44" id="44"/>
          <p:cNvSpPr txBox="true"/>
          <p:nvPr/>
        </p:nvSpPr>
        <p:spPr>
          <a:xfrm rot="0">
            <a:off x="2302306" y="6757786"/>
            <a:ext cx="1133402" cy="588651"/>
          </a:xfrm>
          <a:prstGeom prst="rect">
            <a:avLst/>
          </a:prstGeom>
        </p:spPr>
        <p:txBody>
          <a:bodyPr anchor="t" rtlCol="false" tIns="0" lIns="0" bIns="0" rIns="0">
            <a:spAutoFit/>
          </a:bodyPr>
          <a:lstStyle/>
          <a:p>
            <a:pPr algn="just">
              <a:lnSpc>
                <a:spcPts val="4940"/>
              </a:lnSpc>
            </a:pPr>
            <a:r>
              <a:rPr lang="en-US" sz="2729">
                <a:solidFill>
                  <a:srgbClr val="1F3374"/>
                </a:solidFill>
                <a:latin typeface="Arimo Bold"/>
              </a:rPr>
              <a:t>2</a:t>
            </a:r>
          </a:p>
        </p:txBody>
      </p:sp>
      <p:sp>
        <p:nvSpPr>
          <p:cNvPr name="TextBox 45" id="45"/>
          <p:cNvSpPr txBox="true"/>
          <p:nvPr/>
        </p:nvSpPr>
        <p:spPr>
          <a:xfrm rot="0">
            <a:off x="3759430" y="6748261"/>
            <a:ext cx="1133402" cy="588651"/>
          </a:xfrm>
          <a:prstGeom prst="rect">
            <a:avLst/>
          </a:prstGeom>
        </p:spPr>
        <p:txBody>
          <a:bodyPr anchor="t" rtlCol="false" tIns="0" lIns="0" bIns="0" rIns="0">
            <a:spAutoFit/>
          </a:bodyPr>
          <a:lstStyle/>
          <a:p>
            <a:pPr algn="just">
              <a:lnSpc>
                <a:spcPts val="4940"/>
              </a:lnSpc>
            </a:pPr>
            <a:r>
              <a:rPr lang="en-US" sz="2729">
                <a:solidFill>
                  <a:srgbClr val="1F3374"/>
                </a:solidFill>
                <a:latin typeface="Arimo Bold"/>
              </a:rPr>
              <a:t>2</a:t>
            </a:r>
          </a:p>
        </p:txBody>
      </p:sp>
      <p:sp>
        <p:nvSpPr>
          <p:cNvPr name="TextBox 46" id="46"/>
          <p:cNvSpPr txBox="true"/>
          <p:nvPr/>
        </p:nvSpPr>
        <p:spPr>
          <a:xfrm rot="0">
            <a:off x="3855346" y="7330173"/>
            <a:ext cx="1047011" cy="410722"/>
          </a:xfrm>
          <a:prstGeom prst="rect">
            <a:avLst/>
          </a:prstGeom>
        </p:spPr>
        <p:txBody>
          <a:bodyPr anchor="t" rtlCol="false" tIns="0" lIns="0" bIns="0" rIns="0">
            <a:spAutoFit/>
          </a:bodyPr>
          <a:lstStyle/>
          <a:p>
            <a:pPr algn="just">
              <a:lnSpc>
                <a:spcPts val="3311"/>
              </a:lnSpc>
            </a:pPr>
            <a:r>
              <a:rPr lang="en-US" sz="1829">
                <a:solidFill>
                  <a:srgbClr val="1F3374"/>
                </a:solidFill>
                <a:latin typeface="Arimo Bold"/>
              </a:rPr>
              <a:t>100</a:t>
            </a:r>
          </a:p>
        </p:txBody>
      </p:sp>
      <p:sp>
        <p:nvSpPr>
          <p:cNvPr name="TextBox 47" id="47"/>
          <p:cNvSpPr txBox="true"/>
          <p:nvPr/>
        </p:nvSpPr>
        <p:spPr>
          <a:xfrm rot="0">
            <a:off x="2235631" y="1832285"/>
            <a:ext cx="1133402" cy="588651"/>
          </a:xfrm>
          <a:prstGeom prst="rect">
            <a:avLst/>
          </a:prstGeom>
        </p:spPr>
        <p:txBody>
          <a:bodyPr anchor="t" rtlCol="false" tIns="0" lIns="0" bIns="0" rIns="0">
            <a:spAutoFit/>
          </a:bodyPr>
          <a:lstStyle/>
          <a:p>
            <a:pPr algn="just">
              <a:lnSpc>
                <a:spcPts val="4940"/>
              </a:lnSpc>
            </a:pPr>
            <a:r>
              <a:rPr lang="en-US" sz="2729">
                <a:solidFill>
                  <a:srgbClr val="D89B20"/>
                </a:solidFill>
                <a:latin typeface="Arimo"/>
              </a:rPr>
              <a:t>2</a:t>
            </a:r>
          </a:p>
        </p:txBody>
      </p:sp>
      <p:sp>
        <p:nvSpPr>
          <p:cNvPr name="TextBox 48" id="48"/>
          <p:cNvSpPr txBox="true"/>
          <p:nvPr/>
        </p:nvSpPr>
        <p:spPr>
          <a:xfrm rot="0">
            <a:off x="2125257" y="4575078"/>
            <a:ext cx="1133402" cy="588651"/>
          </a:xfrm>
          <a:prstGeom prst="rect">
            <a:avLst/>
          </a:prstGeom>
        </p:spPr>
        <p:txBody>
          <a:bodyPr anchor="t" rtlCol="false" tIns="0" lIns="0" bIns="0" rIns="0">
            <a:spAutoFit/>
          </a:bodyPr>
          <a:lstStyle/>
          <a:p>
            <a:pPr algn="just">
              <a:lnSpc>
                <a:spcPts val="4940"/>
              </a:lnSpc>
            </a:pPr>
            <a:r>
              <a:rPr lang="en-US" sz="2729">
                <a:solidFill>
                  <a:srgbClr val="D89B20"/>
                </a:solidFill>
                <a:latin typeface="Arimo"/>
              </a:rPr>
              <a:t>2</a:t>
            </a:r>
          </a:p>
        </p:txBody>
      </p:sp>
      <p:sp>
        <p:nvSpPr>
          <p:cNvPr name="TextBox 49" id="49"/>
          <p:cNvSpPr txBox="true"/>
          <p:nvPr/>
        </p:nvSpPr>
        <p:spPr>
          <a:xfrm rot="0">
            <a:off x="2383601" y="5201830"/>
            <a:ext cx="1047011" cy="410722"/>
          </a:xfrm>
          <a:prstGeom prst="rect">
            <a:avLst/>
          </a:prstGeom>
        </p:spPr>
        <p:txBody>
          <a:bodyPr anchor="t" rtlCol="false" tIns="0" lIns="0" bIns="0" rIns="0">
            <a:spAutoFit/>
          </a:bodyPr>
          <a:lstStyle/>
          <a:p>
            <a:pPr algn="just">
              <a:lnSpc>
                <a:spcPts val="3311"/>
              </a:lnSpc>
            </a:pPr>
            <a:r>
              <a:rPr lang="en-US" sz="1829">
                <a:solidFill>
                  <a:srgbClr val="D89B20"/>
                </a:solidFill>
                <a:latin typeface="Arimo Bold"/>
              </a:rPr>
              <a:t>100</a:t>
            </a:r>
          </a:p>
        </p:txBody>
      </p:sp>
      <p:sp>
        <p:nvSpPr>
          <p:cNvPr name="Freeform 50" id="50"/>
          <p:cNvSpPr/>
          <p:nvPr/>
        </p:nvSpPr>
        <p:spPr>
          <a:xfrm flipH="false" flipV="false" rot="0">
            <a:off x="13199279" y="3712530"/>
            <a:ext cx="5031571" cy="3825849"/>
          </a:xfrm>
          <a:custGeom>
            <a:avLst/>
            <a:gdLst/>
            <a:ahLst/>
            <a:cxnLst/>
            <a:rect r="r" b="b" t="t" l="l"/>
            <a:pathLst>
              <a:path h="3825849" w="5031571">
                <a:moveTo>
                  <a:pt x="0" y="0"/>
                </a:moveTo>
                <a:lnTo>
                  <a:pt x="5031571" y="0"/>
                </a:lnTo>
                <a:lnTo>
                  <a:pt x="5031571" y="3825849"/>
                </a:lnTo>
                <a:lnTo>
                  <a:pt x="0" y="3825849"/>
                </a:lnTo>
                <a:lnTo>
                  <a:pt x="0" y="0"/>
                </a:lnTo>
                <a:close/>
              </a:path>
            </a:pathLst>
          </a:custGeom>
          <a:blipFill>
            <a:blip r:embed="rId4"/>
            <a:stretch>
              <a:fillRect l="0" t="0" r="0" b="0"/>
            </a:stretch>
          </a:blipFill>
        </p:spPr>
      </p:sp>
      <p:sp>
        <p:nvSpPr>
          <p:cNvPr name="Freeform 51" id="51"/>
          <p:cNvSpPr/>
          <p:nvPr/>
        </p:nvSpPr>
        <p:spPr>
          <a:xfrm flipH="false" flipV="false" rot="0">
            <a:off x="11457007" y="9736154"/>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336138" y="350316"/>
            <a:ext cx="993036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Matrice profils de lignes </a:t>
            </a:r>
          </a:p>
        </p:txBody>
      </p:sp>
      <p:sp>
        <p:nvSpPr>
          <p:cNvPr name="TextBox 35" id="35"/>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
        <p:nvSpPr>
          <p:cNvPr name="TextBox 36" id="36"/>
          <p:cNvSpPr txBox="true"/>
          <p:nvPr/>
        </p:nvSpPr>
        <p:spPr>
          <a:xfrm rot="0">
            <a:off x="1837123" y="4868154"/>
            <a:ext cx="993036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Matrice profils de colonnes </a:t>
            </a:r>
          </a:p>
        </p:txBody>
      </p:sp>
      <p:sp>
        <p:nvSpPr>
          <p:cNvPr name="Freeform 37" id="37"/>
          <p:cNvSpPr/>
          <p:nvPr/>
        </p:nvSpPr>
        <p:spPr>
          <a:xfrm flipH="false" flipV="false" rot="0">
            <a:off x="810455" y="1187160"/>
            <a:ext cx="16667090" cy="3596519"/>
          </a:xfrm>
          <a:custGeom>
            <a:avLst/>
            <a:gdLst/>
            <a:ahLst/>
            <a:cxnLst/>
            <a:rect r="r" b="b" t="t" l="l"/>
            <a:pathLst>
              <a:path h="3596519" w="16667090">
                <a:moveTo>
                  <a:pt x="0" y="0"/>
                </a:moveTo>
                <a:lnTo>
                  <a:pt x="16667090" y="0"/>
                </a:lnTo>
                <a:lnTo>
                  <a:pt x="16667090" y="3596519"/>
                </a:lnTo>
                <a:lnTo>
                  <a:pt x="0" y="3596519"/>
                </a:lnTo>
                <a:lnTo>
                  <a:pt x="0" y="0"/>
                </a:lnTo>
                <a:close/>
              </a:path>
            </a:pathLst>
          </a:custGeom>
          <a:blipFill>
            <a:blip r:embed="rId4"/>
            <a:stretch>
              <a:fillRect l="0" t="-1871" r="0" b="-1871"/>
            </a:stretch>
          </a:blipFill>
        </p:spPr>
      </p:sp>
      <p:sp>
        <p:nvSpPr>
          <p:cNvPr name="Freeform 38" id="38"/>
          <p:cNvSpPr/>
          <p:nvPr/>
        </p:nvSpPr>
        <p:spPr>
          <a:xfrm flipH="false" flipV="false" rot="0">
            <a:off x="810455" y="5706354"/>
            <a:ext cx="16448845" cy="3639032"/>
          </a:xfrm>
          <a:custGeom>
            <a:avLst/>
            <a:gdLst/>
            <a:ahLst/>
            <a:cxnLst/>
            <a:rect r="r" b="b" t="t" l="l"/>
            <a:pathLst>
              <a:path h="3639032" w="16448845">
                <a:moveTo>
                  <a:pt x="0" y="0"/>
                </a:moveTo>
                <a:lnTo>
                  <a:pt x="16448845" y="0"/>
                </a:lnTo>
                <a:lnTo>
                  <a:pt x="16448845" y="3639032"/>
                </a:lnTo>
                <a:lnTo>
                  <a:pt x="0" y="3639032"/>
                </a:lnTo>
                <a:lnTo>
                  <a:pt x="0" y="0"/>
                </a:lnTo>
                <a:close/>
              </a:path>
            </a:pathLst>
          </a:custGeom>
          <a:blipFill>
            <a:blip r:embed="rId5"/>
            <a:stretch>
              <a:fillRect l="0" t="0" r="0" b="0"/>
            </a:stretch>
          </a:blipFill>
        </p:spPr>
      </p:sp>
      <p:sp>
        <p:nvSpPr>
          <p:cNvPr name="Freeform 39" id="39"/>
          <p:cNvSpPr/>
          <p:nvPr/>
        </p:nvSpPr>
        <p:spPr>
          <a:xfrm flipH="false" flipV="false" rot="0">
            <a:off x="11437957" y="9762229"/>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234832"/>
            <a:ext cx="17882768" cy="9811716"/>
          </a:xfrm>
          <a:custGeom>
            <a:avLst/>
            <a:gdLst/>
            <a:ahLst/>
            <a:cxnLst/>
            <a:rect r="r" b="b" t="t" l="l"/>
            <a:pathLst>
              <a:path h="9811716" w="17882768">
                <a:moveTo>
                  <a:pt x="0" y="0"/>
                </a:moveTo>
                <a:lnTo>
                  <a:pt x="17882768" y="0"/>
                </a:lnTo>
                <a:lnTo>
                  <a:pt x="17882768" y="9811716"/>
                </a:lnTo>
                <a:lnTo>
                  <a:pt x="0" y="9811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31425" y="952900"/>
            <a:ext cx="15225150" cy="942975"/>
          </a:xfrm>
          <a:prstGeom prst="rect">
            <a:avLst/>
          </a:prstGeom>
        </p:spPr>
        <p:txBody>
          <a:bodyPr anchor="t" rtlCol="false" tIns="0" lIns="0" bIns="0" rIns="0">
            <a:spAutoFit/>
          </a:bodyPr>
          <a:lstStyle/>
          <a:p>
            <a:pPr algn="ctr">
              <a:lnSpc>
                <a:spcPts val="7200"/>
              </a:lnSpc>
            </a:pPr>
            <a:r>
              <a:rPr lang="en-US" sz="6000">
                <a:solidFill>
                  <a:srgbClr val="1F3374"/>
                </a:solidFill>
                <a:latin typeface="Arimo Bold"/>
              </a:rPr>
              <a:t>Réalisé par</a:t>
            </a:r>
          </a:p>
        </p:txBody>
      </p:sp>
      <p:sp>
        <p:nvSpPr>
          <p:cNvPr name="TextBox 35" id="35"/>
          <p:cNvSpPr txBox="true"/>
          <p:nvPr/>
        </p:nvSpPr>
        <p:spPr>
          <a:xfrm rot="0">
            <a:off x="2006439" y="3433645"/>
            <a:ext cx="6594334" cy="833135"/>
          </a:xfrm>
          <a:prstGeom prst="rect">
            <a:avLst/>
          </a:prstGeom>
        </p:spPr>
        <p:txBody>
          <a:bodyPr anchor="t" rtlCol="false" tIns="0" lIns="0" bIns="0" rIns="0">
            <a:spAutoFit/>
          </a:bodyPr>
          <a:lstStyle/>
          <a:p>
            <a:pPr algn="l">
              <a:lnSpc>
                <a:spcPts val="6623"/>
              </a:lnSpc>
            </a:pPr>
            <a:r>
              <a:rPr lang="en-US" sz="4800">
                <a:solidFill>
                  <a:srgbClr val="1F3374"/>
                </a:solidFill>
                <a:latin typeface="Arimo Bold"/>
              </a:rPr>
              <a:t>Jihen BOUKHADHRA</a:t>
            </a:r>
          </a:p>
        </p:txBody>
      </p:sp>
      <p:sp>
        <p:nvSpPr>
          <p:cNvPr name="TextBox 36" id="36"/>
          <p:cNvSpPr txBox="true"/>
          <p:nvPr/>
        </p:nvSpPr>
        <p:spPr>
          <a:xfrm rot="0">
            <a:off x="11156375" y="3433645"/>
            <a:ext cx="5863723" cy="833135"/>
          </a:xfrm>
          <a:prstGeom prst="rect">
            <a:avLst/>
          </a:prstGeom>
        </p:spPr>
        <p:txBody>
          <a:bodyPr anchor="t" rtlCol="false" tIns="0" lIns="0" bIns="0" rIns="0">
            <a:spAutoFit/>
          </a:bodyPr>
          <a:lstStyle/>
          <a:p>
            <a:pPr algn="l">
              <a:lnSpc>
                <a:spcPts val="6623"/>
              </a:lnSpc>
            </a:pPr>
            <a:r>
              <a:rPr lang="en-US" sz="4800">
                <a:solidFill>
                  <a:srgbClr val="1F3374"/>
                </a:solidFill>
                <a:latin typeface="Arimo Bold"/>
              </a:rPr>
              <a:t>Tasnim MAAMOURI</a:t>
            </a:r>
          </a:p>
        </p:txBody>
      </p:sp>
      <p:sp>
        <p:nvSpPr>
          <p:cNvPr name="TextBox 37" id="37"/>
          <p:cNvSpPr txBox="true"/>
          <p:nvPr/>
        </p:nvSpPr>
        <p:spPr>
          <a:xfrm rot="0">
            <a:off x="3000823" y="6228979"/>
            <a:ext cx="3553670" cy="833135"/>
          </a:xfrm>
          <a:prstGeom prst="rect">
            <a:avLst/>
          </a:prstGeom>
        </p:spPr>
        <p:txBody>
          <a:bodyPr anchor="t" rtlCol="false" tIns="0" lIns="0" bIns="0" rIns="0">
            <a:spAutoFit/>
          </a:bodyPr>
          <a:lstStyle/>
          <a:p>
            <a:pPr algn="l">
              <a:lnSpc>
                <a:spcPts val="6623"/>
              </a:lnSpc>
            </a:pPr>
            <a:r>
              <a:rPr lang="en-US" sz="4800">
                <a:solidFill>
                  <a:srgbClr val="1F3374"/>
                </a:solidFill>
                <a:latin typeface="Arimo Bold"/>
              </a:rPr>
              <a:t>Yosra SAIDI</a:t>
            </a:r>
          </a:p>
        </p:txBody>
      </p:sp>
      <p:sp>
        <p:nvSpPr>
          <p:cNvPr name="TextBox 38" id="38"/>
          <p:cNvSpPr txBox="true"/>
          <p:nvPr/>
        </p:nvSpPr>
        <p:spPr>
          <a:xfrm rot="0">
            <a:off x="12440265" y="6228979"/>
            <a:ext cx="3295943" cy="833135"/>
          </a:xfrm>
          <a:prstGeom prst="rect">
            <a:avLst/>
          </a:prstGeom>
        </p:spPr>
        <p:txBody>
          <a:bodyPr anchor="t" rtlCol="false" tIns="0" lIns="0" bIns="0" rIns="0">
            <a:spAutoFit/>
          </a:bodyPr>
          <a:lstStyle/>
          <a:p>
            <a:pPr algn="l">
              <a:lnSpc>
                <a:spcPts val="6623"/>
              </a:lnSpc>
            </a:pPr>
            <a:r>
              <a:rPr lang="en-US" sz="4800">
                <a:solidFill>
                  <a:srgbClr val="1F3374"/>
                </a:solidFill>
                <a:latin typeface="Arimo Bold"/>
              </a:rPr>
              <a:t>Ines ZAIRI</a:t>
            </a:r>
          </a:p>
        </p:txBody>
      </p:sp>
      <p:grpSp>
        <p:nvGrpSpPr>
          <p:cNvPr name="Group 39" id="39"/>
          <p:cNvGrpSpPr/>
          <p:nvPr/>
        </p:nvGrpSpPr>
        <p:grpSpPr>
          <a:xfrm rot="0">
            <a:off x="12140093" y="9531654"/>
            <a:ext cx="3942703" cy="755346"/>
            <a:chOff x="0" y="0"/>
            <a:chExt cx="5256937" cy="1007128"/>
          </a:xfrm>
        </p:grpSpPr>
        <p:sp>
          <p:nvSpPr>
            <p:cNvPr name="Freeform 40" id="40"/>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1" id="41"/>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332624" y="2340217"/>
            <a:ext cx="17641803" cy="6222169"/>
          </a:xfrm>
          <a:custGeom>
            <a:avLst/>
            <a:gdLst/>
            <a:ahLst/>
            <a:cxnLst/>
            <a:rect r="r" b="b" t="t" l="l"/>
            <a:pathLst>
              <a:path h="6222169" w="17641803">
                <a:moveTo>
                  <a:pt x="0" y="0"/>
                </a:moveTo>
                <a:lnTo>
                  <a:pt x="17641802" y="0"/>
                </a:lnTo>
                <a:lnTo>
                  <a:pt x="17641802" y="6222169"/>
                </a:lnTo>
                <a:lnTo>
                  <a:pt x="0" y="6222169"/>
                </a:lnTo>
                <a:lnTo>
                  <a:pt x="0" y="0"/>
                </a:lnTo>
                <a:close/>
              </a:path>
            </a:pathLst>
          </a:custGeom>
          <a:blipFill>
            <a:blip r:embed="rId4"/>
            <a:stretch>
              <a:fillRect l="0" t="0" r="0" b="0"/>
            </a:stretch>
          </a:blipFill>
        </p:spPr>
      </p:sp>
      <p:sp>
        <p:nvSpPr>
          <p:cNvPr name="Freeform 35" id="35"/>
          <p:cNvSpPr/>
          <p:nvPr/>
        </p:nvSpPr>
        <p:spPr>
          <a:xfrm flipH="false" flipV="false" rot="0">
            <a:off x="11457007" y="9755204"/>
            <a:ext cx="738995" cy="498755"/>
          </a:xfrm>
          <a:custGeom>
            <a:avLst/>
            <a:gdLst/>
            <a:ahLst/>
            <a:cxnLst/>
            <a:rect r="r" b="b" t="t" l="l"/>
            <a:pathLst>
              <a:path h="498755" w="738995">
                <a:moveTo>
                  <a:pt x="0" y="0"/>
                </a:moveTo>
                <a:lnTo>
                  <a:pt x="738995" y="0"/>
                </a:lnTo>
                <a:lnTo>
                  <a:pt x="738995" y="498755"/>
                </a:lnTo>
                <a:lnTo>
                  <a:pt x="0" y="498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602314" y="4336030"/>
            <a:ext cx="17381638" cy="1954889"/>
          </a:xfrm>
          <a:custGeom>
            <a:avLst/>
            <a:gdLst/>
            <a:ahLst/>
            <a:cxnLst/>
            <a:rect r="r" b="b" t="t" l="l"/>
            <a:pathLst>
              <a:path h="1954889" w="17381638">
                <a:moveTo>
                  <a:pt x="0" y="0"/>
                </a:moveTo>
                <a:lnTo>
                  <a:pt x="17381637" y="0"/>
                </a:lnTo>
                <a:lnTo>
                  <a:pt x="17381637" y="1954889"/>
                </a:lnTo>
                <a:lnTo>
                  <a:pt x="0" y="1954889"/>
                </a:lnTo>
                <a:lnTo>
                  <a:pt x="0" y="0"/>
                </a:lnTo>
                <a:close/>
              </a:path>
            </a:pathLst>
          </a:custGeom>
          <a:blipFill>
            <a:blip r:embed="rId7"/>
            <a:stretch>
              <a:fillRect l="-640" t="-810" r="0" b="-810"/>
            </a:stretch>
          </a:blipFill>
        </p:spPr>
      </p:sp>
      <p:sp>
        <p:nvSpPr>
          <p:cNvPr name="TextBox 37" id="37"/>
          <p:cNvSpPr txBox="true"/>
          <p:nvPr/>
        </p:nvSpPr>
        <p:spPr>
          <a:xfrm rot="0">
            <a:off x="1336138" y="350316"/>
            <a:ext cx="11051819" cy="876300"/>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Affichage des 3 profils lignes</a:t>
            </a:r>
          </a:p>
        </p:txBody>
      </p:sp>
      <p:sp>
        <p:nvSpPr>
          <p:cNvPr name="TextBox 38" id="38"/>
          <p:cNvSpPr txBox="true"/>
          <p:nvPr/>
        </p:nvSpPr>
        <p:spPr>
          <a:xfrm rot="0">
            <a:off x="12261744" y="9650429"/>
            <a:ext cx="4905970" cy="665480"/>
          </a:xfrm>
          <a:prstGeom prst="rect">
            <a:avLst/>
          </a:prstGeom>
        </p:spPr>
        <p:txBody>
          <a:bodyPr anchor="t" rtlCol="false" tIns="0" lIns="0" bIns="0" rIns="0">
            <a:spAutoFit/>
          </a:bodyPr>
          <a:lstStyle/>
          <a:p>
            <a:pPr algn="ctr">
              <a:lnSpc>
                <a:spcPts val="5319"/>
              </a:lnSpc>
            </a:pPr>
            <a:r>
              <a:rPr lang="en-US" sz="3799">
                <a:solidFill>
                  <a:srgbClr val="1F3374"/>
                </a:solidFill>
                <a:latin typeface="Arimo Bold"/>
              </a:rPr>
              <a:t>Jihen BOUKHADHRA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47814" y="184996"/>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8664207" y="5286375"/>
            <a:ext cx="7881750" cy="1876425"/>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ACP</a:t>
            </a:r>
          </a:p>
        </p:txBody>
      </p:sp>
      <p:sp>
        <p:nvSpPr>
          <p:cNvPr name="TextBox 35" id="35"/>
          <p:cNvSpPr txBox="true"/>
          <p:nvPr/>
        </p:nvSpPr>
        <p:spPr>
          <a:xfrm rot="0">
            <a:off x="10997082" y="3086100"/>
            <a:ext cx="2781750" cy="1876425"/>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04</a:t>
            </a:r>
          </a:p>
        </p:txBody>
      </p:sp>
      <p:sp>
        <p:nvSpPr>
          <p:cNvPr name="Freeform 36" id="36"/>
          <p:cNvSpPr/>
          <p:nvPr/>
        </p:nvSpPr>
        <p:spPr>
          <a:xfrm flipH="false" flipV="false" rot="0">
            <a:off x="1092750" y="1760250"/>
            <a:ext cx="6519310" cy="6322250"/>
          </a:xfrm>
          <a:custGeom>
            <a:avLst/>
            <a:gdLst/>
            <a:ahLst/>
            <a:cxnLst/>
            <a:rect r="r" b="b" t="t" l="l"/>
            <a:pathLst>
              <a:path h="6322250" w="6519310">
                <a:moveTo>
                  <a:pt x="0" y="0"/>
                </a:moveTo>
                <a:lnTo>
                  <a:pt x="6519310" y="0"/>
                </a:lnTo>
                <a:lnTo>
                  <a:pt x="6519310" y="6322250"/>
                </a:lnTo>
                <a:lnTo>
                  <a:pt x="0" y="6322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Freeform 38" id="38"/>
          <p:cNvSpPr/>
          <p:nvPr/>
        </p:nvSpPr>
        <p:spPr>
          <a:xfrm flipH="false" flipV="false" rot="0">
            <a:off x="5623543" y="8549225"/>
            <a:ext cx="1082839" cy="730818"/>
          </a:xfrm>
          <a:custGeom>
            <a:avLst/>
            <a:gdLst/>
            <a:ahLst/>
            <a:cxnLst/>
            <a:rect r="r" b="b" t="t" l="l"/>
            <a:pathLst>
              <a:path h="730818" w="1082839">
                <a:moveTo>
                  <a:pt x="0" y="0"/>
                </a:moveTo>
                <a:lnTo>
                  <a:pt x="1082839" y="0"/>
                </a:lnTo>
                <a:lnTo>
                  <a:pt x="1082839" y="730818"/>
                </a:lnTo>
                <a:lnTo>
                  <a:pt x="0" y="730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6706382" y="8479776"/>
            <a:ext cx="3571861" cy="764941"/>
          </a:xfrm>
          <a:prstGeom prst="rect">
            <a:avLst/>
          </a:prstGeom>
        </p:spPr>
        <p:txBody>
          <a:bodyPr anchor="t" rtlCol="false" tIns="0" lIns="0" bIns="0" rIns="0">
            <a:spAutoFit/>
          </a:bodyPr>
          <a:lstStyle/>
          <a:p>
            <a:pPr algn="ctr">
              <a:lnSpc>
                <a:spcPts val="6159"/>
              </a:lnSpc>
            </a:pPr>
            <a:r>
              <a:rPr lang="en-US" sz="4399">
                <a:solidFill>
                  <a:srgbClr val="1F3374"/>
                </a:solidFill>
                <a:latin typeface="Arimo Bold"/>
              </a:rPr>
              <a:t>Yosra SAIDI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Definition </a:t>
            </a:r>
          </a:p>
        </p:txBody>
      </p:sp>
      <p:sp>
        <p:nvSpPr>
          <p:cNvPr name="TextBox 35" id="35"/>
          <p:cNvSpPr txBox="true"/>
          <p:nvPr/>
        </p:nvSpPr>
        <p:spPr>
          <a:xfrm rot="0">
            <a:off x="1696543" y="3457120"/>
            <a:ext cx="7650750" cy="3869817"/>
          </a:xfrm>
          <a:prstGeom prst="rect">
            <a:avLst/>
          </a:prstGeom>
        </p:spPr>
        <p:txBody>
          <a:bodyPr anchor="t" rtlCol="false" tIns="0" lIns="0" bIns="0" rIns="0">
            <a:spAutoFit/>
          </a:bodyPr>
          <a:lstStyle/>
          <a:p>
            <a:pPr algn="l">
              <a:lnSpc>
                <a:spcPts val="3863"/>
              </a:lnSpc>
            </a:pPr>
            <a:r>
              <a:rPr lang="en-US" sz="2799">
                <a:solidFill>
                  <a:srgbClr val="1F3374"/>
                </a:solidFill>
                <a:latin typeface="Titillium Web"/>
              </a:rPr>
              <a:t>L’Analyse en Composantes Principales est une méthode statistique utilisée en analyse multivariée pour explorer et résumer les données.Elle  permet de réduire la dimensionnalité des données tout en préservant au mieux l'information contenue dans celles-ci.</a:t>
            </a:r>
          </a:p>
          <a:p>
            <a:pPr algn="l" marL="955040" indent="-477520" lvl="1">
              <a:lnSpc>
                <a:spcPts val="3863"/>
              </a:lnSpc>
            </a:pPr>
          </a:p>
        </p:txBody>
      </p:sp>
      <p:grpSp>
        <p:nvGrpSpPr>
          <p:cNvPr name="Group 36" id="36"/>
          <p:cNvGrpSpPr/>
          <p:nvPr/>
        </p:nvGrpSpPr>
        <p:grpSpPr>
          <a:xfrm rot="0">
            <a:off x="14374768" y="7995430"/>
            <a:ext cx="235186" cy="130726"/>
            <a:chOff x="0" y="0"/>
            <a:chExt cx="313581" cy="174301"/>
          </a:xfrm>
        </p:grpSpPr>
        <p:sp>
          <p:nvSpPr>
            <p:cNvPr name="Freeform 37" id="37"/>
            <p:cNvSpPr/>
            <p:nvPr/>
          </p:nvSpPr>
          <p:spPr>
            <a:xfrm flipH="false" flipV="false" rot="0">
              <a:off x="127" y="0"/>
              <a:ext cx="313436" cy="174371"/>
            </a:xfrm>
            <a:custGeom>
              <a:avLst/>
              <a:gdLst/>
              <a:ahLst/>
              <a:cxnLst/>
              <a:rect r="r" b="b" t="t" l="l"/>
              <a:pathLst>
                <a:path h="174371" w="313436">
                  <a:moveTo>
                    <a:pt x="249301" y="0"/>
                  </a:moveTo>
                  <a:cubicBezTo>
                    <a:pt x="243205" y="12573"/>
                    <a:pt x="177292" y="96647"/>
                    <a:pt x="97790" y="96647"/>
                  </a:cubicBezTo>
                  <a:cubicBezTo>
                    <a:pt x="94996" y="96647"/>
                    <a:pt x="92202" y="96393"/>
                    <a:pt x="89408" y="96139"/>
                  </a:cubicBezTo>
                  <a:cubicBezTo>
                    <a:pt x="89408" y="96139"/>
                    <a:pt x="0" y="174371"/>
                    <a:pt x="61087" y="174371"/>
                  </a:cubicBezTo>
                  <a:cubicBezTo>
                    <a:pt x="65405" y="174371"/>
                    <a:pt x="70485" y="173863"/>
                    <a:pt x="76708" y="173101"/>
                  </a:cubicBezTo>
                  <a:cubicBezTo>
                    <a:pt x="165989" y="160274"/>
                    <a:pt x="313436" y="102489"/>
                    <a:pt x="249301" y="0"/>
                  </a:cubicBezTo>
                  <a:close/>
                </a:path>
              </a:pathLst>
            </a:custGeom>
            <a:solidFill>
              <a:srgbClr val="1F3374"/>
            </a:solidFill>
          </p:spPr>
        </p:sp>
      </p:grpSp>
      <p:grpSp>
        <p:nvGrpSpPr>
          <p:cNvPr name="Group 38" id="38"/>
          <p:cNvGrpSpPr/>
          <p:nvPr/>
        </p:nvGrpSpPr>
        <p:grpSpPr>
          <a:xfrm rot="0">
            <a:off x="13543270" y="8043348"/>
            <a:ext cx="144332" cy="121334"/>
            <a:chOff x="0" y="0"/>
            <a:chExt cx="192443" cy="161779"/>
          </a:xfrm>
        </p:grpSpPr>
        <p:sp>
          <p:nvSpPr>
            <p:cNvPr name="Freeform 39" id="39"/>
            <p:cNvSpPr/>
            <p:nvPr/>
          </p:nvSpPr>
          <p:spPr>
            <a:xfrm flipH="false" flipV="false" rot="0">
              <a:off x="254" y="254"/>
              <a:ext cx="192151" cy="161544"/>
            </a:xfrm>
            <a:custGeom>
              <a:avLst/>
              <a:gdLst/>
              <a:ahLst/>
              <a:cxnLst/>
              <a:rect r="r" b="b" t="t" l="l"/>
              <a:pathLst>
                <a:path h="161544" w="192151">
                  <a:moveTo>
                    <a:pt x="185801" y="0"/>
                  </a:moveTo>
                  <a:lnTo>
                    <a:pt x="51054" y="19177"/>
                  </a:lnTo>
                  <a:cubicBezTo>
                    <a:pt x="57658" y="38354"/>
                    <a:pt x="70485" y="64135"/>
                    <a:pt x="70485" y="83312"/>
                  </a:cubicBezTo>
                  <a:cubicBezTo>
                    <a:pt x="76835" y="102489"/>
                    <a:pt x="76835" y="115316"/>
                    <a:pt x="0" y="147193"/>
                  </a:cubicBezTo>
                  <a:cubicBezTo>
                    <a:pt x="20701" y="157734"/>
                    <a:pt x="42672" y="161544"/>
                    <a:pt x="63881" y="161544"/>
                  </a:cubicBezTo>
                  <a:cubicBezTo>
                    <a:pt x="122428" y="161544"/>
                    <a:pt x="176276" y="132969"/>
                    <a:pt x="185801" y="128016"/>
                  </a:cubicBezTo>
                  <a:cubicBezTo>
                    <a:pt x="192151" y="96012"/>
                    <a:pt x="192151" y="51054"/>
                    <a:pt x="185801" y="0"/>
                  </a:cubicBezTo>
                  <a:close/>
                </a:path>
              </a:pathLst>
            </a:custGeom>
            <a:solidFill>
              <a:srgbClr val="F9B2A3"/>
            </a:solidFill>
          </p:spPr>
        </p:sp>
      </p:grpSp>
      <p:grpSp>
        <p:nvGrpSpPr>
          <p:cNvPr name="Group 40" id="40"/>
          <p:cNvGrpSpPr/>
          <p:nvPr/>
        </p:nvGrpSpPr>
        <p:grpSpPr>
          <a:xfrm rot="0">
            <a:off x="13447238" y="8139572"/>
            <a:ext cx="246494" cy="70730"/>
            <a:chOff x="0" y="0"/>
            <a:chExt cx="328659" cy="94307"/>
          </a:xfrm>
        </p:grpSpPr>
        <p:sp>
          <p:nvSpPr>
            <p:cNvPr name="Freeform 41" id="41"/>
            <p:cNvSpPr/>
            <p:nvPr/>
          </p:nvSpPr>
          <p:spPr>
            <a:xfrm flipH="false" flipV="false" rot="0">
              <a:off x="254" y="0"/>
              <a:ext cx="328041" cy="94361"/>
            </a:xfrm>
            <a:custGeom>
              <a:avLst/>
              <a:gdLst/>
              <a:ahLst/>
              <a:cxnLst/>
              <a:rect r="r" b="b" t="t" l="l"/>
              <a:pathLst>
                <a:path h="94361" w="328041">
                  <a:moveTo>
                    <a:pt x="313817" y="0"/>
                  </a:moveTo>
                  <a:cubicBezTo>
                    <a:pt x="304419" y="4826"/>
                    <a:pt x="250444" y="33528"/>
                    <a:pt x="191897" y="33528"/>
                  </a:cubicBezTo>
                  <a:cubicBezTo>
                    <a:pt x="170688" y="33528"/>
                    <a:pt x="148717" y="29718"/>
                    <a:pt x="128016" y="19177"/>
                  </a:cubicBezTo>
                  <a:cubicBezTo>
                    <a:pt x="128016" y="19177"/>
                    <a:pt x="0" y="51435"/>
                    <a:pt x="89662" y="76962"/>
                  </a:cubicBezTo>
                  <a:cubicBezTo>
                    <a:pt x="120523" y="86360"/>
                    <a:pt x="162560" y="94361"/>
                    <a:pt x="201803" y="94361"/>
                  </a:cubicBezTo>
                  <a:cubicBezTo>
                    <a:pt x="268224" y="94361"/>
                    <a:pt x="328041" y="72390"/>
                    <a:pt x="320167" y="0"/>
                  </a:cubicBezTo>
                  <a:close/>
                </a:path>
              </a:pathLst>
            </a:custGeom>
            <a:solidFill>
              <a:srgbClr val="1F3374"/>
            </a:solidFill>
          </p:spPr>
        </p:sp>
      </p:grpSp>
      <p:sp>
        <p:nvSpPr>
          <p:cNvPr name="Freeform 42" id="42"/>
          <p:cNvSpPr/>
          <p:nvPr/>
        </p:nvSpPr>
        <p:spPr>
          <a:xfrm flipH="false" flipV="false" rot="0">
            <a:off x="10612900" y="2874350"/>
            <a:ext cx="6658498" cy="5218082"/>
          </a:xfrm>
          <a:custGeom>
            <a:avLst/>
            <a:gdLst/>
            <a:ahLst/>
            <a:cxnLst/>
            <a:rect r="r" b="b" t="t" l="l"/>
            <a:pathLst>
              <a:path h="5218082" w="6658498">
                <a:moveTo>
                  <a:pt x="0" y="0"/>
                </a:moveTo>
                <a:lnTo>
                  <a:pt x="6658498" y="0"/>
                </a:lnTo>
                <a:lnTo>
                  <a:pt x="6658498" y="5218082"/>
                </a:lnTo>
                <a:lnTo>
                  <a:pt x="0" y="52180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5607121" y="478154"/>
            <a:ext cx="1652179" cy="1824696"/>
          </a:xfrm>
          <a:custGeom>
            <a:avLst/>
            <a:gdLst/>
            <a:ahLst/>
            <a:cxnLst/>
            <a:rect r="r" b="b" t="t" l="l"/>
            <a:pathLst>
              <a:path h="1824696" w="1652179">
                <a:moveTo>
                  <a:pt x="0" y="0"/>
                </a:moveTo>
                <a:lnTo>
                  <a:pt x="1652179" y="0"/>
                </a:lnTo>
                <a:lnTo>
                  <a:pt x="1652179" y="1824696"/>
                </a:lnTo>
                <a:lnTo>
                  <a:pt x="0" y="18246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5404590" y="8462304"/>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6523772" y="8394040"/>
            <a:ext cx="3529294"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4" id="34"/>
          <p:cNvGrpSpPr/>
          <p:nvPr/>
        </p:nvGrpSpPr>
        <p:grpSpPr>
          <a:xfrm rot="0">
            <a:off x="14374768" y="7995430"/>
            <a:ext cx="235186" cy="130726"/>
            <a:chOff x="0" y="0"/>
            <a:chExt cx="313581" cy="174301"/>
          </a:xfrm>
        </p:grpSpPr>
        <p:sp>
          <p:nvSpPr>
            <p:cNvPr name="Freeform 35" id="35"/>
            <p:cNvSpPr/>
            <p:nvPr/>
          </p:nvSpPr>
          <p:spPr>
            <a:xfrm flipH="false" flipV="false" rot="0">
              <a:off x="127" y="0"/>
              <a:ext cx="313436" cy="174371"/>
            </a:xfrm>
            <a:custGeom>
              <a:avLst/>
              <a:gdLst/>
              <a:ahLst/>
              <a:cxnLst/>
              <a:rect r="r" b="b" t="t" l="l"/>
              <a:pathLst>
                <a:path h="174371" w="313436">
                  <a:moveTo>
                    <a:pt x="249301" y="0"/>
                  </a:moveTo>
                  <a:cubicBezTo>
                    <a:pt x="243205" y="12573"/>
                    <a:pt x="177292" y="96647"/>
                    <a:pt x="97790" y="96647"/>
                  </a:cubicBezTo>
                  <a:cubicBezTo>
                    <a:pt x="94996" y="96647"/>
                    <a:pt x="92202" y="96393"/>
                    <a:pt x="89408" y="96139"/>
                  </a:cubicBezTo>
                  <a:cubicBezTo>
                    <a:pt x="89408" y="96139"/>
                    <a:pt x="0" y="174371"/>
                    <a:pt x="61087" y="174371"/>
                  </a:cubicBezTo>
                  <a:cubicBezTo>
                    <a:pt x="65405" y="174371"/>
                    <a:pt x="70485" y="173863"/>
                    <a:pt x="76708" y="173101"/>
                  </a:cubicBezTo>
                  <a:cubicBezTo>
                    <a:pt x="165989" y="160274"/>
                    <a:pt x="313436" y="102489"/>
                    <a:pt x="249301" y="0"/>
                  </a:cubicBezTo>
                  <a:close/>
                </a:path>
              </a:pathLst>
            </a:custGeom>
            <a:solidFill>
              <a:srgbClr val="1F3374"/>
            </a:solidFill>
          </p:spPr>
        </p:sp>
      </p:grpSp>
      <p:grpSp>
        <p:nvGrpSpPr>
          <p:cNvPr name="Group 36" id="36"/>
          <p:cNvGrpSpPr/>
          <p:nvPr/>
        </p:nvGrpSpPr>
        <p:grpSpPr>
          <a:xfrm rot="0">
            <a:off x="13543270" y="8043348"/>
            <a:ext cx="144332" cy="121334"/>
            <a:chOff x="0" y="0"/>
            <a:chExt cx="192443" cy="161779"/>
          </a:xfrm>
        </p:grpSpPr>
        <p:sp>
          <p:nvSpPr>
            <p:cNvPr name="Freeform 37" id="37"/>
            <p:cNvSpPr/>
            <p:nvPr/>
          </p:nvSpPr>
          <p:spPr>
            <a:xfrm flipH="false" flipV="false" rot="0">
              <a:off x="254" y="254"/>
              <a:ext cx="192151" cy="161544"/>
            </a:xfrm>
            <a:custGeom>
              <a:avLst/>
              <a:gdLst/>
              <a:ahLst/>
              <a:cxnLst/>
              <a:rect r="r" b="b" t="t" l="l"/>
              <a:pathLst>
                <a:path h="161544" w="192151">
                  <a:moveTo>
                    <a:pt x="185801" y="0"/>
                  </a:moveTo>
                  <a:lnTo>
                    <a:pt x="51054" y="19177"/>
                  </a:lnTo>
                  <a:cubicBezTo>
                    <a:pt x="57658" y="38354"/>
                    <a:pt x="70485" y="64135"/>
                    <a:pt x="70485" y="83312"/>
                  </a:cubicBezTo>
                  <a:cubicBezTo>
                    <a:pt x="76835" y="102489"/>
                    <a:pt x="76835" y="115316"/>
                    <a:pt x="0" y="147193"/>
                  </a:cubicBezTo>
                  <a:cubicBezTo>
                    <a:pt x="20701" y="157734"/>
                    <a:pt x="42672" y="161544"/>
                    <a:pt x="63881" y="161544"/>
                  </a:cubicBezTo>
                  <a:cubicBezTo>
                    <a:pt x="122428" y="161544"/>
                    <a:pt x="176276" y="132969"/>
                    <a:pt x="185801" y="128016"/>
                  </a:cubicBezTo>
                  <a:cubicBezTo>
                    <a:pt x="192151" y="96012"/>
                    <a:pt x="192151" y="51054"/>
                    <a:pt x="185801" y="0"/>
                  </a:cubicBezTo>
                  <a:close/>
                </a:path>
              </a:pathLst>
            </a:custGeom>
            <a:solidFill>
              <a:srgbClr val="F9B2A3"/>
            </a:solidFill>
          </p:spPr>
        </p:sp>
      </p:grpSp>
      <p:grpSp>
        <p:nvGrpSpPr>
          <p:cNvPr name="Group 38" id="38"/>
          <p:cNvGrpSpPr/>
          <p:nvPr/>
        </p:nvGrpSpPr>
        <p:grpSpPr>
          <a:xfrm rot="0">
            <a:off x="13447238" y="8139572"/>
            <a:ext cx="246494" cy="70730"/>
            <a:chOff x="0" y="0"/>
            <a:chExt cx="328659" cy="94307"/>
          </a:xfrm>
        </p:grpSpPr>
        <p:sp>
          <p:nvSpPr>
            <p:cNvPr name="Freeform 39" id="39"/>
            <p:cNvSpPr/>
            <p:nvPr/>
          </p:nvSpPr>
          <p:spPr>
            <a:xfrm flipH="false" flipV="false" rot="0">
              <a:off x="254" y="0"/>
              <a:ext cx="328041" cy="94361"/>
            </a:xfrm>
            <a:custGeom>
              <a:avLst/>
              <a:gdLst/>
              <a:ahLst/>
              <a:cxnLst/>
              <a:rect r="r" b="b" t="t" l="l"/>
              <a:pathLst>
                <a:path h="94361" w="328041">
                  <a:moveTo>
                    <a:pt x="313817" y="0"/>
                  </a:moveTo>
                  <a:cubicBezTo>
                    <a:pt x="304419" y="4826"/>
                    <a:pt x="250444" y="33528"/>
                    <a:pt x="191897" y="33528"/>
                  </a:cubicBezTo>
                  <a:cubicBezTo>
                    <a:pt x="170688" y="33528"/>
                    <a:pt x="148717" y="29718"/>
                    <a:pt x="128016" y="19177"/>
                  </a:cubicBezTo>
                  <a:cubicBezTo>
                    <a:pt x="128016" y="19177"/>
                    <a:pt x="0" y="51435"/>
                    <a:pt x="89662" y="76962"/>
                  </a:cubicBezTo>
                  <a:cubicBezTo>
                    <a:pt x="120523" y="86360"/>
                    <a:pt x="162560" y="94361"/>
                    <a:pt x="201803" y="94361"/>
                  </a:cubicBezTo>
                  <a:cubicBezTo>
                    <a:pt x="268224" y="94361"/>
                    <a:pt x="328041" y="72390"/>
                    <a:pt x="320167" y="0"/>
                  </a:cubicBezTo>
                  <a:close/>
                </a:path>
              </a:pathLst>
            </a:custGeom>
            <a:solidFill>
              <a:srgbClr val="1F3374"/>
            </a:solidFill>
          </p:spPr>
        </p:sp>
      </p:grpSp>
      <p:sp>
        <p:nvSpPr>
          <p:cNvPr name="Freeform 40" id="40"/>
          <p:cNvSpPr/>
          <p:nvPr/>
        </p:nvSpPr>
        <p:spPr>
          <a:xfrm flipH="false" flipV="false" rot="0">
            <a:off x="2082914" y="2050974"/>
            <a:ext cx="13739318" cy="6123963"/>
          </a:xfrm>
          <a:custGeom>
            <a:avLst/>
            <a:gdLst/>
            <a:ahLst/>
            <a:cxnLst/>
            <a:rect r="r" b="b" t="t" l="l"/>
            <a:pathLst>
              <a:path h="6123963" w="13739318">
                <a:moveTo>
                  <a:pt x="0" y="0"/>
                </a:moveTo>
                <a:lnTo>
                  <a:pt x="13739318" y="0"/>
                </a:lnTo>
                <a:lnTo>
                  <a:pt x="13739318" y="6123963"/>
                </a:lnTo>
                <a:lnTo>
                  <a:pt x="0" y="6123963"/>
                </a:lnTo>
                <a:lnTo>
                  <a:pt x="0" y="0"/>
                </a:lnTo>
                <a:close/>
              </a:path>
            </a:pathLst>
          </a:custGeom>
          <a:blipFill>
            <a:blip r:embed="rId4"/>
            <a:stretch>
              <a:fillRect l="-1639" t="0" r="-1912" b="-3032"/>
            </a:stretch>
          </a:blipFill>
        </p:spPr>
      </p:sp>
      <p:sp>
        <p:nvSpPr>
          <p:cNvPr name="Freeform 41" id="41"/>
          <p:cNvSpPr/>
          <p:nvPr/>
        </p:nvSpPr>
        <p:spPr>
          <a:xfrm flipH="false" flipV="false" rot="0">
            <a:off x="16208031" y="1341353"/>
            <a:ext cx="1218325" cy="1218325"/>
          </a:xfrm>
          <a:custGeom>
            <a:avLst/>
            <a:gdLst/>
            <a:ahLst/>
            <a:cxnLst/>
            <a:rect r="r" b="b" t="t" l="l"/>
            <a:pathLst>
              <a:path h="1218325" w="1218325">
                <a:moveTo>
                  <a:pt x="0" y="0"/>
                </a:moveTo>
                <a:lnTo>
                  <a:pt x="1218324" y="0"/>
                </a:lnTo>
                <a:lnTo>
                  <a:pt x="1218324" y="1218325"/>
                </a:lnTo>
                <a:lnTo>
                  <a:pt x="0" y="1218325"/>
                </a:lnTo>
                <a:lnTo>
                  <a:pt x="0" y="0"/>
                </a:lnTo>
                <a:close/>
              </a:path>
            </a:pathLst>
          </a:custGeom>
          <a:blipFill>
            <a:blip r:embed="rId5"/>
            <a:stretch>
              <a:fillRect l="0" t="0" r="0" b="0"/>
            </a:stretch>
          </a:blipFill>
        </p:spPr>
      </p:sp>
      <p:sp>
        <p:nvSpPr>
          <p:cNvPr name="TextBox 42" id="42"/>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Matrice de Corrélation </a:t>
            </a:r>
          </a:p>
        </p:txBody>
      </p:sp>
      <p:sp>
        <p:nvSpPr>
          <p:cNvPr name="Freeform 43" id="43"/>
          <p:cNvSpPr/>
          <p:nvPr/>
        </p:nvSpPr>
        <p:spPr>
          <a:xfrm flipH="false" flipV="false" rot="0">
            <a:off x="4752225" y="8859246"/>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4" id="44"/>
          <p:cNvSpPr txBox="true"/>
          <p:nvPr/>
        </p:nvSpPr>
        <p:spPr>
          <a:xfrm rot="0">
            <a:off x="5702323" y="8827493"/>
            <a:ext cx="4323289"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2714664" y="2359379"/>
            <a:ext cx="13760986" cy="6324263"/>
          </a:xfrm>
          <a:custGeom>
            <a:avLst/>
            <a:gdLst/>
            <a:ahLst/>
            <a:cxnLst/>
            <a:rect r="r" b="b" t="t" l="l"/>
            <a:pathLst>
              <a:path h="6324263" w="13760986">
                <a:moveTo>
                  <a:pt x="0" y="0"/>
                </a:moveTo>
                <a:lnTo>
                  <a:pt x="13760986" y="0"/>
                </a:lnTo>
                <a:lnTo>
                  <a:pt x="13760986" y="6324262"/>
                </a:lnTo>
                <a:lnTo>
                  <a:pt x="0" y="6324262"/>
                </a:lnTo>
                <a:lnTo>
                  <a:pt x="0" y="0"/>
                </a:lnTo>
                <a:close/>
              </a:path>
            </a:pathLst>
          </a:custGeom>
          <a:blipFill>
            <a:blip r:embed="rId4"/>
            <a:stretch>
              <a:fillRect l="0" t="0" r="0" b="0"/>
            </a:stretch>
          </a:blipFill>
        </p:spPr>
      </p:sp>
      <p:sp>
        <p:nvSpPr>
          <p:cNvPr name="TextBox 35" id="35"/>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Standardisation</a:t>
            </a:r>
          </a:p>
        </p:txBody>
      </p:sp>
      <p:sp>
        <p:nvSpPr>
          <p:cNvPr name="Freeform 36" id="36"/>
          <p:cNvSpPr/>
          <p:nvPr/>
        </p:nvSpPr>
        <p:spPr>
          <a:xfrm flipH="false" flipV="false" rot="0">
            <a:off x="504838" y="8662329"/>
            <a:ext cx="2053173" cy="1085566"/>
          </a:xfrm>
          <a:custGeom>
            <a:avLst/>
            <a:gdLst/>
            <a:ahLst/>
            <a:cxnLst/>
            <a:rect r="r" b="b" t="t" l="l"/>
            <a:pathLst>
              <a:path h="1085566" w="2053173">
                <a:moveTo>
                  <a:pt x="0" y="0"/>
                </a:moveTo>
                <a:lnTo>
                  <a:pt x="2053174" y="0"/>
                </a:lnTo>
                <a:lnTo>
                  <a:pt x="2053174" y="1085566"/>
                </a:lnTo>
                <a:lnTo>
                  <a:pt x="0" y="10855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8416343" y="9313398"/>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9595157" y="9281646"/>
            <a:ext cx="3754471"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91413" y="305191"/>
            <a:ext cx="17905174" cy="9734344"/>
          </a:xfrm>
          <a:custGeom>
            <a:avLst/>
            <a:gdLst/>
            <a:ahLst/>
            <a:cxnLst/>
            <a:rect r="r" b="b" t="t" l="l"/>
            <a:pathLst>
              <a:path h="9734344" w="17905174">
                <a:moveTo>
                  <a:pt x="0" y="0"/>
                </a:moveTo>
                <a:lnTo>
                  <a:pt x="17905174" y="0"/>
                </a:lnTo>
                <a:lnTo>
                  <a:pt x="17905174" y="9734345"/>
                </a:lnTo>
                <a:lnTo>
                  <a:pt x="0" y="9734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4962807" y="2318568"/>
            <a:ext cx="9992486" cy="7720967"/>
          </a:xfrm>
          <a:custGeom>
            <a:avLst/>
            <a:gdLst/>
            <a:ahLst/>
            <a:cxnLst/>
            <a:rect r="r" b="b" t="t" l="l"/>
            <a:pathLst>
              <a:path h="7720967" w="9992486">
                <a:moveTo>
                  <a:pt x="0" y="0"/>
                </a:moveTo>
                <a:lnTo>
                  <a:pt x="9992486" y="0"/>
                </a:lnTo>
                <a:lnTo>
                  <a:pt x="9992486" y="7720968"/>
                </a:lnTo>
                <a:lnTo>
                  <a:pt x="0" y="7720968"/>
                </a:lnTo>
                <a:lnTo>
                  <a:pt x="0" y="0"/>
                </a:lnTo>
                <a:close/>
              </a:path>
            </a:pathLst>
          </a:custGeom>
          <a:blipFill>
            <a:blip r:embed="rId4"/>
            <a:stretch>
              <a:fillRect l="0" t="-1711" r="0" b="-1711"/>
            </a:stretch>
          </a:blipFill>
        </p:spPr>
      </p:sp>
      <p:sp>
        <p:nvSpPr>
          <p:cNvPr name="TextBox 35" id="35"/>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Après Standardisation</a:t>
            </a:r>
          </a:p>
        </p:txBody>
      </p:sp>
      <p:sp>
        <p:nvSpPr>
          <p:cNvPr name="Freeform 36" id="36"/>
          <p:cNvSpPr/>
          <p:nvPr/>
        </p:nvSpPr>
        <p:spPr>
          <a:xfrm flipH="false" flipV="false" rot="0">
            <a:off x="1295807" y="2626041"/>
            <a:ext cx="524650" cy="639200"/>
          </a:xfrm>
          <a:custGeom>
            <a:avLst/>
            <a:gdLst/>
            <a:ahLst/>
            <a:cxnLst/>
            <a:rect r="r" b="b" t="t" l="l"/>
            <a:pathLst>
              <a:path h="639200" w="524650">
                <a:moveTo>
                  <a:pt x="0" y="0"/>
                </a:moveTo>
                <a:lnTo>
                  <a:pt x="524650" y="0"/>
                </a:lnTo>
                <a:lnTo>
                  <a:pt x="524650" y="639200"/>
                </a:lnTo>
                <a:lnTo>
                  <a:pt x="0" y="639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448207" y="2778441"/>
            <a:ext cx="524650" cy="639200"/>
          </a:xfrm>
          <a:custGeom>
            <a:avLst/>
            <a:gdLst/>
            <a:ahLst/>
            <a:cxnLst/>
            <a:rect r="r" b="b" t="t" l="l"/>
            <a:pathLst>
              <a:path h="639200" w="524650">
                <a:moveTo>
                  <a:pt x="0" y="0"/>
                </a:moveTo>
                <a:lnTo>
                  <a:pt x="524650" y="0"/>
                </a:lnTo>
                <a:lnTo>
                  <a:pt x="524650" y="639200"/>
                </a:lnTo>
                <a:lnTo>
                  <a:pt x="0" y="639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1600607" y="2930841"/>
            <a:ext cx="524650" cy="639200"/>
          </a:xfrm>
          <a:custGeom>
            <a:avLst/>
            <a:gdLst/>
            <a:ahLst/>
            <a:cxnLst/>
            <a:rect r="r" b="b" t="t" l="l"/>
            <a:pathLst>
              <a:path h="639200" w="524650">
                <a:moveTo>
                  <a:pt x="0" y="0"/>
                </a:moveTo>
                <a:lnTo>
                  <a:pt x="524650" y="0"/>
                </a:lnTo>
                <a:lnTo>
                  <a:pt x="524650" y="639200"/>
                </a:lnTo>
                <a:lnTo>
                  <a:pt x="0" y="639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9" id="39"/>
          <p:cNvGrpSpPr/>
          <p:nvPr/>
        </p:nvGrpSpPr>
        <p:grpSpPr>
          <a:xfrm rot="0">
            <a:off x="16298374" y="5858739"/>
            <a:ext cx="639202" cy="639202"/>
            <a:chOff x="0" y="0"/>
            <a:chExt cx="852269" cy="852269"/>
          </a:xfrm>
        </p:grpSpPr>
        <p:sp>
          <p:nvSpPr>
            <p:cNvPr name="Freeform 40" id="40"/>
            <p:cNvSpPr/>
            <p:nvPr/>
          </p:nvSpPr>
          <p:spPr>
            <a:xfrm flipH="false" flipV="false" rot="0">
              <a:off x="0" y="0"/>
              <a:ext cx="851789" cy="851789"/>
            </a:xfrm>
            <a:custGeom>
              <a:avLst/>
              <a:gdLst/>
              <a:ahLst/>
              <a:cxnLst/>
              <a:rect r="r" b="b" t="t" l="l"/>
              <a:pathLst>
                <a:path h="851789" w="851789">
                  <a:moveTo>
                    <a:pt x="426085" y="185674"/>
                  </a:moveTo>
                  <a:cubicBezTo>
                    <a:pt x="557276" y="185674"/>
                    <a:pt x="666115" y="295021"/>
                    <a:pt x="666115" y="426212"/>
                  </a:cubicBezTo>
                  <a:cubicBezTo>
                    <a:pt x="666115" y="557403"/>
                    <a:pt x="557149" y="666242"/>
                    <a:pt x="426085" y="666242"/>
                  </a:cubicBezTo>
                  <a:cubicBezTo>
                    <a:pt x="295021" y="666242"/>
                    <a:pt x="186055" y="557276"/>
                    <a:pt x="186055" y="426212"/>
                  </a:cubicBezTo>
                  <a:cubicBezTo>
                    <a:pt x="186055" y="295148"/>
                    <a:pt x="295021" y="185674"/>
                    <a:pt x="426085" y="185674"/>
                  </a:cubicBezTo>
                  <a:close/>
                  <a:moveTo>
                    <a:pt x="426085" y="0"/>
                  </a:moveTo>
                  <a:cubicBezTo>
                    <a:pt x="196977" y="0"/>
                    <a:pt x="0" y="196977"/>
                    <a:pt x="0" y="426085"/>
                  </a:cubicBezTo>
                  <a:cubicBezTo>
                    <a:pt x="0" y="655193"/>
                    <a:pt x="196977" y="851789"/>
                    <a:pt x="426085" y="851789"/>
                  </a:cubicBezTo>
                  <a:cubicBezTo>
                    <a:pt x="655193" y="851789"/>
                    <a:pt x="851789" y="655320"/>
                    <a:pt x="851789" y="426085"/>
                  </a:cubicBezTo>
                  <a:cubicBezTo>
                    <a:pt x="851789" y="196850"/>
                    <a:pt x="655320" y="0"/>
                    <a:pt x="426085" y="0"/>
                  </a:cubicBezTo>
                  <a:close/>
                </a:path>
              </a:pathLst>
            </a:custGeom>
            <a:solidFill>
              <a:srgbClr val="F8C220"/>
            </a:solidFill>
          </p:spPr>
        </p:sp>
      </p:grpSp>
      <p:grpSp>
        <p:nvGrpSpPr>
          <p:cNvPr name="Group 41" id="41"/>
          <p:cNvGrpSpPr/>
          <p:nvPr/>
        </p:nvGrpSpPr>
        <p:grpSpPr>
          <a:xfrm rot="0">
            <a:off x="16450774" y="6011139"/>
            <a:ext cx="639202" cy="639202"/>
            <a:chOff x="0" y="0"/>
            <a:chExt cx="852269" cy="852269"/>
          </a:xfrm>
        </p:grpSpPr>
        <p:sp>
          <p:nvSpPr>
            <p:cNvPr name="Freeform 42" id="42"/>
            <p:cNvSpPr/>
            <p:nvPr/>
          </p:nvSpPr>
          <p:spPr>
            <a:xfrm flipH="false" flipV="false" rot="0">
              <a:off x="0" y="0"/>
              <a:ext cx="851789" cy="851789"/>
            </a:xfrm>
            <a:custGeom>
              <a:avLst/>
              <a:gdLst/>
              <a:ahLst/>
              <a:cxnLst/>
              <a:rect r="r" b="b" t="t" l="l"/>
              <a:pathLst>
                <a:path h="851789" w="851789">
                  <a:moveTo>
                    <a:pt x="426085" y="185674"/>
                  </a:moveTo>
                  <a:cubicBezTo>
                    <a:pt x="557276" y="185674"/>
                    <a:pt x="666115" y="295021"/>
                    <a:pt x="666115" y="426212"/>
                  </a:cubicBezTo>
                  <a:cubicBezTo>
                    <a:pt x="666115" y="557403"/>
                    <a:pt x="557149" y="666242"/>
                    <a:pt x="426085" y="666242"/>
                  </a:cubicBezTo>
                  <a:cubicBezTo>
                    <a:pt x="295021" y="666242"/>
                    <a:pt x="186055" y="557276"/>
                    <a:pt x="186055" y="426212"/>
                  </a:cubicBezTo>
                  <a:cubicBezTo>
                    <a:pt x="186055" y="295148"/>
                    <a:pt x="295021" y="185674"/>
                    <a:pt x="426085" y="185674"/>
                  </a:cubicBezTo>
                  <a:close/>
                  <a:moveTo>
                    <a:pt x="426085" y="0"/>
                  </a:moveTo>
                  <a:cubicBezTo>
                    <a:pt x="196977" y="0"/>
                    <a:pt x="0" y="196977"/>
                    <a:pt x="0" y="426085"/>
                  </a:cubicBezTo>
                  <a:cubicBezTo>
                    <a:pt x="0" y="655193"/>
                    <a:pt x="196977" y="851789"/>
                    <a:pt x="426085" y="851789"/>
                  </a:cubicBezTo>
                  <a:cubicBezTo>
                    <a:pt x="655193" y="851789"/>
                    <a:pt x="851789" y="655320"/>
                    <a:pt x="851789" y="426085"/>
                  </a:cubicBezTo>
                  <a:cubicBezTo>
                    <a:pt x="851789" y="196850"/>
                    <a:pt x="655320" y="0"/>
                    <a:pt x="426085" y="0"/>
                  </a:cubicBezTo>
                  <a:close/>
                </a:path>
              </a:pathLst>
            </a:custGeom>
            <a:solidFill>
              <a:srgbClr val="F8C220"/>
            </a:solidFill>
          </p:spPr>
        </p:sp>
      </p:grpSp>
      <p:grpSp>
        <p:nvGrpSpPr>
          <p:cNvPr name="Group 43" id="43"/>
          <p:cNvGrpSpPr/>
          <p:nvPr/>
        </p:nvGrpSpPr>
        <p:grpSpPr>
          <a:xfrm rot="0">
            <a:off x="16603174" y="6163539"/>
            <a:ext cx="639202" cy="639202"/>
            <a:chOff x="0" y="0"/>
            <a:chExt cx="852269" cy="852269"/>
          </a:xfrm>
        </p:grpSpPr>
        <p:sp>
          <p:nvSpPr>
            <p:cNvPr name="Freeform 44" id="44"/>
            <p:cNvSpPr/>
            <p:nvPr/>
          </p:nvSpPr>
          <p:spPr>
            <a:xfrm flipH="false" flipV="false" rot="0">
              <a:off x="0" y="0"/>
              <a:ext cx="851789" cy="851789"/>
            </a:xfrm>
            <a:custGeom>
              <a:avLst/>
              <a:gdLst/>
              <a:ahLst/>
              <a:cxnLst/>
              <a:rect r="r" b="b" t="t" l="l"/>
              <a:pathLst>
                <a:path h="851789" w="851789">
                  <a:moveTo>
                    <a:pt x="426085" y="185674"/>
                  </a:moveTo>
                  <a:cubicBezTo>
                    <a:pt x="557276" y="185674"/>
                    <a:pt x="666115" y="295021"/>
                    <a:pt x="666115" y="426212"/>
                  </a:cubicBezTo>
                  <a:cubicBezTo>
                    <a:pt x="666115" y="557403"/>
                    <a:pt x="557149" y="666242"/>
                    <a:pt x="426085" y="666242"/>
                  </a:cubicBezTo>
                  <a:cubicBezTo>
                    <a:pt x="295021" y="666242"/>
                    <a:pt x="186055" y="557276"/>
                    <a:pt x="186055" y="426212"/>
                  </a:cubicBezTo>
                  <a:cubicBezTo>
                    <a:pt x="186055" y="295148"/>
                    <a:pt x="295021" y="185674"/>
                    <a:pt x="426085" y="185674"/>
                  </a:cubicBezTo>
                  <a:close/>
                  <a:moveTo>
                    <a:pt x="426085" y="0"/>
                  </a:moveTo>
                  <a:cubicBezTo>
                    <a:pt x="196977" y="0"/>
                    <a:pt x="0" y="196977"/>
                    <a:pt x="0" y="426085"/>
                  </a:cubicBezTo>
                  <a:cubicBezTo>
                    <a:pt x="0" y="655193"/>
                    <a:pt x="196977" y="851789"/>
                    <a:pt x="426085" y="851789"/>
                  </a:cubicBezTo>
                  <a:cubicBezTo>
                    <a:pt x="655193" y="851789"/>
                    <a:pt x="851789" y="655320"/>
                    <a:pt x="851789" y="426085"/>
                  </a:cubicBezTo>
                  <a:cubicBezTo>
                    <a:pt x="851789" y="196850"/>
                    <a:pt x="655320" y="0"/>
                    <a:pt x="426085" y="0"/>
                  </a:cubicBezTo>
                  <a:close/>
                </a:path>
              </a:pathLst>
            </a:custGeom>
            <a:solidFill>
              <a:srgbClr val="F8C220"/>
            </a:solidFill>
          </p:spPr>
        </p:sp>
      </p:grpSp>
      <p:sp>
        <p:nvSpPr>
          <p:cNvPr name="Freeform 45" id="45"/>
          <p:cNvSpPr/>
          <p:nvPr/>
        </p:nvSpPr>
        <p:spPr>
          <a:xfrm flipH="false" flipV="false" rot="0">
            <a:off x="191413" y="9217869"/>
            <a:ext cx="1119182" cy="755346"/>
          </a:xfrm>
          <a:custGeom>
            <a:avLst/>
            <a:gdLst/>
            <a:ahLst/>
            <a:cxnLst/>
            <a:rect r="r" b="b" t="t" l="l"/>
            <a:pathLst>
              <a:path h="755346" w="1119182">
                <a:moveTo>
                  <a:pt x="0" y="0"/>
                </a:moveTo>
                <a:lnTo>
                  <a:pt x="1119182" y="0"/>
                </a:lnTo>
                <a:lnTo>
                  <a:pt x="1119182" y="755345"/>
                </a:lnTo>
                <a:lnTo>
                  <a:pt x="0" y="7553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6" id="46"/>
          <p:cNvSpPr txBox="true"/>
          <p:nvPr/>
        </p:nvSpPr>
        <p:spPr>
          <a:xfrm rot="0">
            <a:off x="1310595" y="9149605"/>
            <a:ext cx="3352851"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2125257" y="2293569"/>
            <a:ext cx="13929438" cy="6390072"/>
          </a:xfrm>
          <a:custGeom>
            <a:avLst/>
            <a:gdLst/>
            <a:ahLst/>
            <a:cxnLst/>
            <a:rect r="r" b="b" t="t" l="l"/>
            <a:pathLst>
              <a:path h="6390072" w="13929438">
                <a:moveTo>
                  <a:pt x="0" y="0"/>
                </a:moveTo>
                <a:lnTo>
                  <a:pt x="13929438" y="0"/>
                </a:lnTo>
                <a:lnTo>
                  <a:pt x="13929438" y="6390072"/>
                </a:lnTo>
                <a:lnTo>
                  <a:pt x="0" y="6390072"/>
                </a:lnTo>
                <a:lnTo>
                  <a:pt x="0" y="0"/>
                </a:lnTo>
                <a:close/>
              </a:path>
            </a:pathLst>
          </a:custGeom>
          <a:blipFill>
            <a:blip r:embed="rId4"/>
            <a:stretch>
              <a:fillRect l="0" t="0" r="0" b="0"/>
            </a:stretch>
          </a:blipFill>
        </p:spPr>
      </p:sp>
      <p:sp>
        <p:nvSpPr>
          <p:cNvPr name="TextBox 35" id="35"/>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Valeurs propres</a:t>
            </a:r>
          </a:p>
        </p:txBody>
      </p:sp>
      <p:sp>
        <p:nvSpPr>
          <p:cNvPr name="Freeform 36" id="36"/>
          <p:cNvSpPr/>
          <p:nvPr/>
        </p:nvSpPr>
        <p:spPr>
          <a:xfrm flipH="false" flipV="false" rot="0">
            <a:off x="7375942" y="9217869"/>
            <a:ext cx="1119182" cy="755346"/>
          </a:xfrm>
          <a:custGeom>
            <a:avLst/>
            <a:gdLst/>
            <a:ahLst/>
            <a:cxnLst/>
            <a:rect r="r" b="b" t="t" l="l"/>
            <a:pathLst>
              <a:path h="755346" w="1119182">
                <a:moveTo>
                  <a:pt x="0" y="0"/>
                </a:moveTo>
                <a:lnTo>
                  <a:pt x="1119181" y="0"/>
                </a:lnTo>
                <a:lnTo>
                  <a:pt x="1119181" y="755345"/>
                </a:lnTo>
                <a:lnTo>
                  <a:pt x="0" y="7553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8495123" y="9149605"/>
            <a:ext cx="3644970"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831606" y="2848129"/>
            <a:ext cx="16427694" cy="5578874"/>
          </a:xfrm>
          <a:custGeom>
            <a:avLst/>
            <a:gdLst/>
            <a:ahLst/>
            <a:cxnLst/>
            <a:rect r="r" b="b" t="t" l="l"/>
            <a:pathLst>
              <a:path h="5578874" w="16427694">
                <a:moveTo>
                  <a:pt x="0" y="0"/>
                </a:moveTo>
                <a:lnTo>
                  <a:pt x="16427694" y="0"/>
                </a:lnTo>
                <a:lnTo>
                  <a:pt x="16427694" y="5578874"/>
                </a:lnTo>
                <a:lnTo>
                  <a:pt x="0" y="5578874"/>
                </a:lnTo>
                <a:lnTo>
                  <a:pt x="0" y="0"/>
                </a:lnTo>
                <a:close/>
              </a:path>
            </a:pathLst>
          </a:custGeom>
          <a:blipFill>
            <a:blip r:embed="rId4"/>
            <a:stretch>
              <a:fillRect l="0" t="0" r="0" b="0"/>
            </a:stretch>
          </a:blipFill>
        </p:spPr>
      </p:sp>
      <p:sp>
        <p:nvSpPr>
          <p:cNvPr name="TextBox 35" id="35"/>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Pourcentage de variance expliquée</a:t>
            </a:r>
          </a:p>
        </p:txBody>
      </p:sp>
      <p:sp>
        <p:nvSpPr>
          <p:cNvPr name="Freeform 36" id="36"/>
          <p:cNvSpPr/>
          <p:nvPr/>
        </p:nvSpPr>
        <p:spPr>
          <a:xfrm flipH="false" flipV="false" rot="0">
            <a:off x="8197390" y="9217869"/>
            <a:ext cx="1119182" cy="755346"/>
          </a:xfrm>
          <a:custGeom>
            <a:avLst/>
            <a:gdLst/>
            <a:ahLst/>
            <a:cxnLst/>
            <a:rect r="r" b="b" t="t" l="l"/>
            <a:pathLst>
              <a:path h="755346" w="1119182">
                <a:moveTo>
                  <a:pt x="0" y="0"/>
                </a:moveTo>
                <a:lnTo>
                  <a:pt x="1119182" y="0"/>
                </a:lnTo>
                <a:lnTo>
                  <a:pt x="1119182" y="755345"/>
                </a:lnTo>
                <a:lnTo>
                  <a:pt x="0" y="7553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7" id="37"/>
          <p:cNvSpPr txBox="true"/>
          <p:nvPr/>
        </p:nvSpPr>
        <p:spPr>
          <a:xfrm rot="0">
            <a:off x="9316572" y="9149605"/>
            <a:ext cx="3754471"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3163854" y="2148042"/>
            <a:ext cx="11974092" cy="6634651"/>
          </a:xfrm>
          <a:custGeom>
            <a:avLst/>
            <a:gdLst/>
            <a:ahLst/>
            <a:cxnLst/>
            <a:rect r="r" b="b" t="t" l="l"/>
            <a:pathLst>
              <a:path h="6634651" w="11974092">
                <a:moveTo>
                  <a:pt x="0" y="0"/>
                </a:moveTo>
                <a:lnTo>
                  <a:pt x="11974092" y="0"/>
                </a:lnTo>
                <a:lnTo>
                  <a:pt x="11974092" y="6634651"/>
                </a:lnTo>
                <a:lnTo>
                  <a:pt x="0" y="6634651"/>
                </a:lnTo>
                <a:lnTo>
                  <a:pt x="0" y="0"/>
                </a:lnTo>
                <a:close/>
              </a:path>
            </a:pathLst>
          </a:custGeom>
          <a:blipFill>
            <a:blip r:embed="rId4"/>
            <a:stretch>
              <a:fillRect l="0" t="0" r="0" b="0"/>
            </a:stretch>
          </a:blipFill>
        </p:spPr>
      </p:sp>
      <p:sp>
        <p:nvSpPr>
          <p:cNvPr name="Freeform 35" id="35"/>
          <p:cNvSpPr/>
          <p:nvPr/>
        </p:nvSpPr>
        <p:spPr>
          <a:xfrm flipH="false" flipV="false" rot="0">
            <a:off x="522213" y="7413384"/>
            <a:ext cx="1603044" cy="1603044"/>
          </a:xfrm>
          <a:custGeom>
            <a:avLst/>
            <a:gdLst/>
            <a:ahLst/>
            <a:cxnLst/>
            <a:rect r="r" b="b" t="t" l="l"/>
            <a:pathLst>
              <a:path h="1603044" w="1603044">
                <a:moveTo>
                  <a:pt x="0" y="0"/>
                </a:moveTo>
                <a:lnTo>
                  <a:pt x="1603044" y="0"/>
                </a:lnTo>
                <a:lnTo>
                  <a:pt x="1603044" y="1603045"/>
                </a:lnTo>
                <a:lnTo>
                  <a:pt x="0" y="1603045"/>
                </a:lnTo>
                <a:lnTo>
                  <a:pt x="0" y="0"/>
                </a:lnTo>
                <a:close/>
              </a:path>
            </a:pathLst>
          </a:custGeom>
          <a:blipFill>
            <a:blip r:embed="rId5"/>
            <a:stretch>
              <a:fillRect l="0" t="0" r="0" b="0"/>
            </a:stretch>
          </a:blipFill>
        </p:spPr>
      </p:sp>
      <p:sp>
        <p:nvSpPr>
          <p:cNvPr name="TextBox 36" id="36"/>
          <p:cNvSpPr txBox="true"/>
          <p:nvPr/>
        </p:nvSpPr>
        <p:spPr>
          <a:xfrm rot="0">
            <a:off x="1531425" y="943375"/>
            <a:ext cx="152389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Représentation graphique de l’ACP</a:t>
            </a:r>
          </a:p>
        </p:txBody>
      </p:sp>
      <p:sp>
        <p:nvSpPr>
          <p:cNvPr name="Freeform 37" id="37"/>
          <p:cNvSpPr/>
          <p:nvPr/>
        </p:nvSpPr>
        <p:spPr>
          <a:xfrm flipH="false" flipV="false" rot="2815280">
            <a:off x="16047993" y="3377791"/>
            <a:ext cx="1837893" cy="850414"/>
          </a:xfrm>
          <a:custGeom>
            <a:avLst/>
            <a:gdLst/>
            <a:ahLst/>
            <a:cxnLst/>
            <a:rect r="r" b="b" t="t" l="l"/>
            <a:pathLst>
              <a:path h="850414" w="1837893">
                <a:moveTo>
                  <a:pt x="0" y="0"/>
                </a:moveTo>
                <a:lnTo>
                  <a:pt x="1837893" y="0"/>
                </a:lnTo>
                <a:lnTo>
                  <a:pt x="1837893" y="850414"/>
                </a:lnTo>
                <a:lnTo>
                  <a:pt x="0" y="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7375942" y="9313398"/>
            <a:ext cx="1119182" cy="755346"/>
          </a:xfrm>
          <a:custGeom>
            <a:avLst/>
            <a:gdLst/>
            <a:ahLst/>
            <a:cxnLst/>
            <a:rect r="r" b="b" t="t" l="l"/>
            <a:pathLst>
              <a:path h="755346" w="1119182">
                <a:moveTo>
                  <a:pt x="0" y="0"/>
                </a:moveTo>
                <a:lnTo>
                  <a:pt x="1119181" y="0"/>
                </a:lnTo>
                <a:lnTo>
                  <a:pt x="1119181" y="755346"/>
                </a:lnTo>
                <a:lnTo>
                  <a:pt x="0" y="7553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8495123" y="9245134"/>
            <a:ext cx="3644970"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4009507" y="3076729"/>
            <a:ext cx="12418237" cy="6858036"/>
          </a:xfrm>
          <a:custGeom>
            <a:avLst/>
            <a:gdLst/>
            <a:ahLst/>
            <a:cxnLst/>
            <a:rect r="r" b="b" t="t" l="l"/>
            <a:pathLst>
              <a:path h="6858036" w="12418237">
                <a:moveTo>
                  <a:pt x="0" y="0"/>
                </a:moveTo>
                <a:lnTo>
                  <a:pt x="12418237" y="0"/>
                </a:lnTo>
                <a:lnTo>
                  <a:pt x="12418237" y="6858036"/>
                </a:lnTo>
                <a:lnTo>
                  <a:pt x="0" y="6858036"/>
                </a:lnTo>
                <a:lnTo>
                  <a:pt x="0" y="0"/>
                </a:lnTo>
                <a:close/>
              </a:path>
            </a:pathLst>
          </a:custGeom>
          <a:blipFill>
            <a:blip r:embed="rId4"/>
            <a:stretch>
              <a:fillRect l="0" t="0" r="0" b="0"/>
            </a:stretch>
          </a:blipFill>
        </p:spPr>
      </p:sp>
      <p:sp>
        <p:nvSpPr>
          <p:cNvPr name="TextBox 35" id="35"/>
          <p:cNvSpPr txBox="true"/>
          <p:nvPr/>
        </p:nvSpPr>
        <p:spPr>
          <a:xfrm rot="0">
            <a:off x="1531425" y="943375"/>
            <a:ext cx="15238950" cy="2152650"/>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Diagramme des pourcentages cumulés</a:t>
            </a:r>
          </a:p>
        </p:txBody>
      </p:sp>
      <p:sp>
        <p:nvSpPr>
          <p:cNvPr name="Freeform 36" id="36"/>
          <p:cNvSpPr/>
          <p:nvPr/>
        </p:nvSpPr>
        <p:spPr>
          <a:xfrm flipH="false" flipV="false" rot="0">
            <a:off x="263357" y="2472686"/>
            <a:ext cx="1389558" cy="627568"/>
          </a:xfrm>
          <a:custGeom>
            <a:avLst/>
            <a:gdLst/>
            <a:ahLst/>
            <a:cxnLst/>
            <a:rect r="r" b="b" t="t" l="l"/>
            <a:pathLst>
              <a:path h="627568" w="1389558">
                <a:moveTo>
                  <a:pt x="0" y="0"/>
                </a:moveTo>
                <a:lnTo>
                  <a:pt x="1389558" y="0"/>
                </a:lnTo>
                <a:lnTo>
                  <a:pt x="1389558" y="627568"/>
                </a:lnTo>
                <a:lnTo>
                  <a:pt x="0" y="627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75125" y="9320231"/>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387428" y="9288479"/>
            <a:ext cx="3382258"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81045" y="55801"/>
            <a:ext cx="17655734" cy="9890174"/>
          </a:xfrm>
          <a:custGeom>
            <a:avLst/>
            <a:gdLst/>
            <a:ahLst/>
            <a:cxnLst/>
            <a:rect r="r" b="b" t="t" l="l"/>
            <a:pathLst>
              <a:path h="9890174" w="17655734">
                <a:moveTo>
                  <a:pt x="0" y="0"/>
                </a:moveTo>
                <a:lnTo>
                  <a:pt x="17655734" y="0"/>
                </a:lnTo>
                <a:lnTo>
                  <a:pt x="17655734"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31425" y="943375"/>
            <a:ext cx="15225150" cy="1095338"/>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Plan</a:t>
            </a:r>
          </a:p>
        </p:txBody>
      </p:sp>
      <p:sp>
        <p:nvSpPr>
          <p:cNvPr name="TextBox 35" id="35"/>
          <p:cNvSpPr txBox="true"/>
          <p:nvPr/>
        </p:nvSpPr>
        <p:spPr>
          <a:xfrm rot="0">
            <a:off x="-141668" y="4228550"/>
            <a:ext cx="4103550" cy="84412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Introduction</a:t>
            </a:r>
          </a:p>
        </p:txBody>
      </p:sp>
      <p:sp>
        <p:nvSpPr>
          <p:cNvPr name="TextBox 36" id="36"/>
          <p:cNvSpPr txBox="true"/>
          <p:nvPr/>
        </p:nvSpPr>
        <p:spPr>
          <a:xfrm rot="0">
            <a:off x="2958873" y="7043082"/>
            <a:ext cx="5348389" cy="2509312"/>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Identification des individus et des variables</a:t>
            </a:r>
          </a:p>
        </p:txBody>
      </p:sp>
      <p:sp>
        <p:nvSpPr>
          <p:cNvPr name="TextBox 37" id="37"/>
          <p:cNvSpPr txBox="true"/>
          <p:nvPr/>
        </p:nvSpPr>
        <p:spPr>
          <a:xfrm rot="0">
            <a:off x="7092225" y="4228550"/>
            <a:ext cx="41035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AFC</a:t>
            </a:r>
          </a:p>
        </p:txBody>
      </p:sp>
      <p:sp>
        <p:nvSpPr>
          <p:cNvPr name="TextBox 38" id="38"/>
          <p:cNvSpPr txBox="true"/>
          <p:nvPr/>
        </p:nvSpPr>
        <p:spPr>
          <a:xfrm rot="0">
            <a:off x="14533280" y="7120951"/>
            <a:ext cx="41035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Conclusion</a:t>
            </a:r>
          </a:p>
        </p:txBody>
      </p:sp>
      <p:grpSp>
        <p:nvGrpSpPr>
          <p:cNvPr name="Group 39" id="39"/>
          <p:cNvGrpSpPr/>
          <p:nvPr/>
        </p:nvGrpSpPr>
        <p:grpSpPr>
          <a:xfrm rot="0">
            <a:off x="1304307" y="5530750"/>
            <a:ext cx="689400" cy="689400"/>
            <a:chOff x="0" y="0"/>
            <a:chExt cx="919200" cy="919200"/>
          </a:xfrm>
        </p:grpSpPr>
        <p:sp>
          <p:nvSpPr>
            <p:cNvPr name="Freeform 40" id="40"/>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CB6EBE"/>
            </a:solidFill>
          </p:spPr>
        </p:sp>
      </p:grpSp>
      <p:grpSp>
        <p:nvGrpSpPr>
          <p:cNvPr name="Group 41" id="41"/>
          <p:cNvGrpSpPr/>
          <p:nvPr/>
        </p:nvGrpSpPr>
        <p:grpSpPr>
          <a:xfrm rot="0">
            <a:off x="5090429" y="5530750"/>
            <a:ext cx="689400" cy="689400"/>
            <a:chOff x="0" y="0"/>
            <a:chExt cx="919200" cy="919200"/>
          </a:xfrm>
        </p:grpSpPr>
        <p:sp>
          <p:nvSpPr>
            <p:cNvPr name="Freeform 42" id="42"/>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F8C220"/>
            </a:solidFill>
          </p:spPr>
        </p:sp>
      </p:grpSp>
      <p:grpSp>
        <p:nvGrpSpPr>
          <p:cNvPr name="Group 43" id="43"/>
          <p:cNvGrpSpPr/>
          <p:nvPr/>
        </p:nvGrpSpPr>
        <p:grpSpPr>
          <a:xfrm rot="0">
            <a:off x="8664207" y="5530750"/>
            <a:ext cx="689400" cy="689400"/>
            <a:chOff x="0" y="0"/>
            <a:chExt cx="919200" cy="919200"/>
          </a:xfrm>
        </p:grpSpPr>
        <p:sp>
          <p:nvSpPr>
            <p:cNvPr name="Freeform 44" id="44"/>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F05555"/>
            </a:solidFill>
          </p:spPr>
        </p:sp>
      </p:grpSp>
      <p:grpSp>
        <p:nvGrpSpPr>
          <p:cNvPr name="Group 45" id="45"/>
          <p:cNvGrpSpPr/>
          <p:nvPr/>
        </p:nvGrpSpPr>
        <p:grpSpPr>
          <a:xfrm rot="0">
            <a:off x="16914600" y="5530750"/>
            <a:ext cx="689400" cy="689400"/>
            <a:chOff x="0" y="0"/>
            <a:chExt cx="919200" cy="919200"/>
          </a:xfrm>
        </p:grpSpPr>
        <p:sp>
          <p:nvSpPr>
            <p:cNvPr name="Freeform 46" id="46"/>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304BA6"/>
            </a:solidFill>
          </p:spPr>
        </p:sp>
      </p:grpSp>
      <p:sp>
        <p:nvSpPr>
          <p:cNvPr name="AutoShape 47" id="47"/>
          <p:cNvSpPr/>
          <p:nvPr/>
        </p:nvSpPr>
        <p:spPr>
          <a:xfrm>
            <a:off x="1846946" y="5875450"/>
            <a:ext cx="3243482" cy="0"/>
          </a:xfrm>
          <a:prstGeom prst="line">
            <a:avLst/>
          </a:prstGeom>
          <a:ln cap="rnd" w="28575">
            <a:solidFill>
              <a:srgbClr val="304BA6"/>
            </a:solidFill>
            <a:prstDash val="solid"/>
            <a:headEnd type="none" len="sm" w="sm"/>
            <a:tailEnd type="none" len="sm" w="sm"/>
          </a:ln>
        </p:spPr>
      </p:sp>
      <p:sp>
        <p:nvSpPr>
          <p:cNvPr name="AutoShape 48" id="48"/>
          <p:cNvSpPr/>
          <p:nvPr/>
        </p:nvSpPr>
        <p:spPr>
          <a:xfrm>
            <a:off x="5633068" y="5875450"/>
            <a:ext cx="3031139" cy="0"/>
          </a:xfrm>
          <a:prstGeom prst="line">
            <a:avLst/>
          </a:prstGeom>
          <a:ln cap="rnd" w="28575">
            <a:solidFill>
              <a:srgbClr val="304BA6"/>
            </a:solidFill>
            <a:prstDash val="solid"/>
            <a:headEnd type="none" len="sm" w="sm"/>
            <a:tailEnd type="none" len="sm" w="sm"/>
          </a:ln>
        </p:spPr>
      </p:sp>
      <p:sp>
        <p:nvSpPr>
          <p:cNvPr name="AutoShape 49" id="49"/>
          <p:cNvSpPr/>
          <p:nvPr/>
        </p:nvSpPr>
        <p:spPr>
          <a:xfrm>
            <a:off x="9206846" y="5875450"/>
            <a:ext cx="2381498" cy="13445"/>
          </a:xfrm>
          <a:prstGeom prst="line">
            <a:avLst/>
          </a:prstGeom>
          <a:ln cap="rnd" w="28575">
            <a:solidFill>
              <a:srgbClr val="304BA6"/>
            </a:solidFill>
            <a:prstDash val="solid"/>
            <a:headEnd type="none" len="sm" w="sm"/>
            <a:tailEnd type="none" len="sm" w="sm"/>
          </a:ln>
        </p:spPr>
      </p:sp>
      <p:sp>
        <p:nvSpPr>
          <p:cNvPr name="Freeform 50" id="50"/>
          <p:cNvSpPr/>
          <p:nvPr/>
        </p:nvSpPr>
        <p:spPr>
          <a:xfrm flipH="false" flipV="false" rot="0">
            <a:off x="1176363" y="6749968"/>
            <a:ext cx="945288" cy="795778"/>
          </a:xfrm>
          <a:custGeom>
            <a:avLst/>
            <a:gdLst/>
            <a:ahLst/>
            <a:cxnLst/>
            <a:rect r="r" b="b" t="t" l="l"/>
            <a:pathLst>
              <a:path h="795778" w="945288">
                <a:moveTo>
                  <a:pt x="0" y="0"/>
                </a:moveTo>
                <a:lnTo>
                  <a:pt x="945288" y="0"/>
                </a:lnTo>
                <a:lnTo>
                  <a:pt x="945288" y="795778"/>
                </a:lnTo>
                <a:lnTo>
                  <a:pt x="0" y="7957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5115561" y="4361688"/>
            <a:ext cx="639136" cy="639200"/>
          </a:xfrm>
          <a:custGeom>
            <a:avLst/>
            <a:gdLst/>
            <a:ahLst/>
            <a:cxnLst/>
            <a:rect r="r" b="b" t="t" l="l"/>
            <a:pathLst>
              <a:path h="639200" w="639136">
                <a:moveTo>
                  <a:pt x="0" y="0"/>
                </a:moveTo>
                <a:lnTo>
                  <a:pt x="639136" y="0"/>
                </a:lnTo>
                <a:lnTo>
                  <a:pt x="639136" y="639200"/>
                </a:lnTo>
                <a:lnTo>
                  <a:pt x="0" y="639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2" id="52"/>
          <p:cNvSpPr/>
          <p:nvPr/>
        </p:nvSpPr>
        <p:spPr>
          <a:xfrm flipH="false" flipV="false" rot="0">
            <a:off x="8664217" y="6782125"/>
            <a:ext cx="689390" cy="839908"/>
          </a:xfrm>
          <a:custGeom>
            <a:avLst/>
            <a:gdLst/>
            <a:ahLst/>
            <a:cxnLst/>
            <a:rect r="r" b="b" t="t" l="l"/>
            <a:pathLst>
              <a:path h="839908" w="689390">
                <a:moveTo>
                  <a:pt x="0" y="0"/>
                </a:moveTo>
                <a:lnTo>
                  <a:pt x="689390" y="0"/>
                </a:lnTo>
                <a:lnTo>
                  <a:pt x="689390" y="839908"/>
                </a:lnTo>
                <a:lnTo>
                  <a:pt x="0" y="839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3" id="53"/>
          <p:cNvSpPr/>
          <p:nvPr/>
        </p:nvSpPr>
        <p:spPr>
          <a:xfrm flipH="false" flipV="false" rot="0">
            <a:off x="16151280" y="4060285"/>
            <a:ext cx="1991904" cy="899606"/>
          </a:xfrm>
          <a:custGeom>
            <a:avLst/>
            <a:gdLst/>
            <a:ahLst/>
            <a:cxnLst/>
            <a:rect r="r" b="b" t="t" l="l"/>
            <a:pathLst>
              <a:path h="899606" w="1991904">
                <a:moveTo>
                  <a:pt x="0" y="0"/>
                </a:moveTo>
                <a:lnTo>
                  <a:pt x="1991904" y="0"/>
                </a:lnTo>
                <a:lnTo>
                  <a:pt x="1991904" y="899606"/>
                </a:lnTo>
                <a:lnTo>
                  <a:pt x="0" y="8996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4" id="54"/>
          <p:cNvSpPr txBox="true"/>
          <p:nvPr/>
        </p:nvSpPr>
        <p:spPr>
          <a:xfrm rot="0">
            <a:off x="989947" y="3209418"/>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6186CC"/>
                </a:solidFill>
                <a:latin typeface="Montserrat Classic Bold"/>
              </a:rPr>
              <a:t>01</a:t>
            </a:r>
          </a:p>
        </p:txBody>
      </p:sp>
      <p:sp>
        <p:nvSpPr>
          <p:cNvPr name="TextBox 55" id="55"/>
          <p:cNvSpPr txBox="true"/>
          <p:nvPr/>
        </p:nvSpPr>
        <p:spPr>
          <a:xfrm rot="0">
            <a:off x="4514969" y="6081100"/>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6186CC"/>
                </a:solidFill>
                <a:latin typeface="Montserrat Classic Bold"/>
              </a:rPr>
              <a:t>02</a:t>
            </a:r>
          </a:p>
        </p:txBody>
      </p:sp>
      <p:sp>
        <p:nvSpPr>
          <p:cNvPr name="TextBox 56" id="56"/>
          <p:cNvSpPr txBox="true"/>
          <p:nvPr/>
        </p:nvSpPr>
        <p:spPr>
          <a:xfrm rot="0">
            <a:off x="16151280" y="6081100"/>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6186CC"/>
                </a:solidFill>
                <a:latin typeface="Montserrat Classic Bold"/>
              </a:rPr>
              <a:t>06</a:t>
            </a:r>
          </a:p>
        </p:txBody>
      </p:sp>
      <p:sp>
        <p:nvSpPr>
          <p:cNvPr name="TextBox 57" id="57"/>
          <p:cNvSpPr txBox="true"/>
          <p:nvPr/>
        </p:nvSpPr>
        <p:spPr>
          <a:xfrm rot="0">
            <a:off x="8223840" y="3266568"/>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6186CC"/>
                </a:solidFill>
                <a:latin typeface="Montserrat Classic Bold"/>
              </a:rPr>
              <a:t>03</a:t>
            </a:r>
          </a:p>
        </p:txBody>
      </p:sp>
      <p:grpSp>
        <p:nvGrpSpPr>
          <p:cNvPr name="Group 58" id="58"/>
          <p:cNvGrpSpPr/>
          <p:nvPr/>
        </p:nvGrpSpPr>
        <p:grpSpPr>
          <a:xfrm rot="0">
            <a:off x="11588339" y="5546142"/>
            <a:ext cx="689400" cy="689400"/>
            <a:chOff x="0" y="0"/>
            <a:chExt cx="919200" cy="919200"/>
          </a:xfrm>
        </p:grpSpPr>
        <p:sp>
          <p:nvSpPr>
            <p:cNvPr name="Freeform 59" id="59"/>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5CBD36"/>
            </a:solidFill>
          </p:spPr>
        </p:sp>
      </p:grpSp>
      <p:sp>
        <p:nvSpPr>
          <p:cNvPr name="AutoShape 60" id="60"/>
          <p:cNvSpPr/>
          <p:nvPr/>
        </p:nvSpPr>
        <p:spPr>
          <a:xfrm>
            <a:off x="12277758" y="5890842"/>
            <a:ext cx="1477046" cy="0"/>
          </a:xfrm>
          <a:prstGeom prst="line">
            <a:avLst/>
          </a:prstGeom>
          <a:ln cap="rnd" w="28575">
            <a:solidFill>
              <a:srgbClr val="304BA6"/>
            </a:solidFill>
            <a:prstDash val="solid"/>
            <a:headEnd type="none" len="sm" w="sm"/>
            <a:tailEnd type="none" len="sm" w="sm"/>
          </a:ln>
        </p:spPr>
      </p:sp>
      <p:grpSp>
        <p:nvGrpSpPr>
          <p:cNvPr name="Group 61" id="61"/>
          <p:cNvGrpSpPr/>
          <p:nvPr/>
        </p:nvGrpSpPr>
        <p:grpSpPr>
          <a:xfrm rot="0">
            <a:off x="13754805" y="5546142"/>
            <a:ext cx="689400" cy="689400"/>
            <a:chOff x="0" y="0"/>
            <a:chExt cx="919200" cy="919200"/>
          </a:xfrm>
        </p:grpSpPr>
        <p:sp>
          <p:nvSpPr>
            <p:cNvPr name="Freeform 62" id="62"/>
            <p:cNvSpPr/>
            <p:nvPr/>
          </p:nvSpPr>
          <p:spPr>
            <a:xfrm flipH="false" flipV="false" rot="0">
              <a:off x="0" y="0"/>
              <a:ext cx="919226" cy="919226"/>
            </a:xfrm>
            <a:custGeom>
              <a:avLst/>
              <a:gdLst/>
              <a:ahLst/>
              <a:cxnLst/>
              <a:rect r="r" b="b" t="t" l="l"/>
              <a:pathLst>
                <a:path h="919226" w="919226">
                  <a:moveTo>
                    <a:pt x="0" y="459613"/>
                  </a:moveTo>
                  <a:cubicBezTo>
                    <a:pt x="0" y="205740"/>
                    <a:pt x="205740" y="0"/>
                    <a:pt x="459613" y="0"/>
                  </a:cubicBezTo>
                  <a:cubicBezTo>
                    <a:pt x="713486" y="0"/>
                    <a:pt x="919226" y="205740"/>
                    <a:pt x="919226" y="459613"/>
                  </a:cubicBezTo>
                  <a:cubicBezTo>
                    <a:pt x="919226" y="713486"/>
                    <a:pt x="713486" y="919226"/>
                    <a:pt x="459613" y="919226"/>
                  </a:cubicBezTo>
                  <a:cubicBezTo>
                    <a:pt x="205740" y="919226"/>
                    <a:pt x="0" y="713486"/>
                    <a:pt x="0" y="459613"/>
                  </a:cubicBezTo>
                  <a:close/>
                  <a:moveTo>
                    <a:pt x="195707" y="459613"/>
                  </a:moveTo>
                  <a:cubicBezTo>
                    <a:pt x="195707" y="605409"/>
                    <a:pt x="313817" y="723519"/>
                    <a:pt x="459613" y="723519"/>
                  </a:cubicBezTo>
                  <a:cubicBezTo>
                    <a:pt x="605409" y="723519"/>
                    <a:pt x="723519" y="605409"/>
                    <a:pt x="723519" y="459613"/>
                  </a:cubicBezTo>
                  <a:cubicBezTo>
                    <a:pt x="723519" y="313817"/>
                    <a:pt x="605409" y="195707"/>
                    <a:pt x="459613" y="195707"/>
                  </a:cubicBezTo>
                  <a:cubicBezTo>
                    <a:pt x="313817" y="195707"/>
                    <a:pt x="195707" y="313817"/>
                    <a:pt x="195707" y="459613"/>
                  </a:cubicBezTo>
                  <a:close/>
                </a:path>
              </a:pathLst>
            </a:custGeom>
            <a:solidFill>
              <a:srgbClr val="D8E4F7"/>
            </a:solidFill>
          </p:spPr>
        </p:sp>
      </p:grpSp>
      <p:sp>
        <p:nvSpPr>
          <p:cNvPr name="AutoShape 63" id="63"/>
          <p:cNvSpPr/>
          <p:nvPr/>
        </p:nvSpPr>
        <p:spPr>
          <a:xfrm flipV="true">
            <a:off x="14297444" y="5875450"/>
            <a:ext cx="2617156" cy="15391"/>
          </a:xfrm>
          <a:prstGeom prst="line">
            <a:avLst/>
          </a:prstGeom>
          <a:ln cap="rnd" w="28575">
            <a:solidFill>
              <a:srgbClr val="304BA6"/>
            </a:solidFill>
            <a:prstDash val="solid"/>
            <a:headEnd type="none" len="sm" w="sm"/>
            <a:tailEnd type="none" len="sm" w="sm"/>
          </a:ln>
        </p:spPr>
      </p:sp>
      <p:sp>
        <p:nvSpPr>
          <p:cNvPr name="TextBox 64" id="64"/>
          <p:cNvSpPr txBox="true"/>
          <p:nvPr/>
        </p:nvSpPr>
        <p:spPr>
          <a:xfrm rot="0">
            <a:off x="11043660" y="6292692"/>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6186CC"/>
                </a:solidFill>
                <a:latin typeface="Montserrat Classic Bold"/>
              </a:rPr>
              <a:t>04</a:t>
            </a:r>
          </a:p>
        </p:txBody>
      </p:sp>
      <p:sp>
        <p:nvSpPr>
          <p:cNvPr name="TextBox 65" id="65"/>
          <p:cNvSpPr txBox="true"/>
          <p:nvPr/>
        </p:nvSpPr>
        <p:spPr>
          <a:xfrm rot="0">
            <a:off x="9995955" y="7283736"/>
            <a:ext cx="41035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ACP</a:t>
            </a:r>
          </a:p>
        </p:txBody>
      </p:sp>
      <p:sp>
        <p:nvSpPr>
          <p:cNvPr name="TextBox 66" id="66"/>
          <p:cNvSpPr txBox="true"/>
          <p:nvPr/>
        </p:nvSpPr>
        <p:spPr>
          <a:xfrm rot="0">
            <a:off x="12047730" y="4283448"/>
            <a:ext cx="41035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Classification</a:t>
            </a:r>
          </a:p>
        </p:txBody>
      </p:sp>
      <p:sp>
        <p:nvSpPr>
          <p:cNvPr name="TextBox 67" id="67"/>
          <p:cNvSpPr txBox="true"/>
          <p:nvPr/>
        </p:nvSpPr>
        <p:spPr>
          <a:xfrm rot="0">
            <a:off x="13291805" y="3321466"/>
            <a:ext cx="1840320" cy="1066757"/>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6186CC"/>
                </a:solidFill>
                <a:latin typeface="Montserrat Classic Bold"/>
              </a:rPr>
              <a:t>05</a:t>
            </a:r>
          </a:p>
        </p:txBody>
      </p:sp>
      <p:sp>
        <p:nvSpPr>
          <p:cNvPr name="Freeform 68" id="68"/>
          <p:cNvSpPr/>
          <p:nvPr/>
        </p:nvSpPr>
        <p:spPr>
          <a:xfrm flipH="false" flipV="false" rot="0">
            <a:off x="13837180" y="6749998"/>
            <a:ext cx="524650" cy="639200"/>
          </a:xfrm>
          <a:custGeom>
            <a:avLst/>
            <a:gdLst/>
            <a:ahLst/>
            <a:cxnLst/>
            <a:rect r="r" b="b" t="t" l="l"/>
            <a:pathLst>
              <a:path h="639200" w="524650">
                <a:moveTo>
                  <a:pt x="0" y="0"/>
                </a:moveTo>
                <a:lnTo>
                  <a:pt x="524650" y="0"/>
                </a:lnTo>
                <a:lnTo>
                  <a:pt x="524650" y="639200"/>
                </a:lnTo>
                <a:lnTo>
                  <a:pt x="0" y="6392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9" id="69"/>
          <p:cNvSpPr/>
          <p:nvPr/>
        </p:nvSpPr>
        <p:spPr>
          <a:xfrm flipH="false" flipV="false" rot="0">
            <a:off x="9978226" y="4778535"/>
            <a:ext cx="2161867" cy="444706"/>
          </a:xfrm>
          <a:custGeom>
            <a:avLst/>
            <a:gdLst/>
            <a:ahLst/>
            <a:cxnLst/>
            <a:rect r="r" b="b" t="t" l="l"/>
            <a:pathLst>
              <a:path h="444706" w="2161867">
                <a:moveTo>
                  <a:pt x="0" y="0"/>
                </a:moveTo>
                <a:lnTo>
                  <a:pt x="2161867" y="0"/>
                </a:lnTo>
                <a:lnTo>
                  <a:pt x="2161867" y="444706"/>
                </a:lnTo>
                <a:lnTo>
                  <a:pt x="0" y="4447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70" id="70"/>
          <p:cNvGrpSpPr/>
          <p:nvPr/>
        </p:nvGrpSpPr>
        <p:grpSpPr>
          <a:xfrm rot="0">
            <a:off x="12140093" y="9531654"/>
            <a:ext cx="3942703" cy="755346"/>
            <a:chOff x="0" y="0"/>
            <a:chExt cx="5256937" cy="1007128"/>
          </a:xfrm>
        </p:grpSpPr>
        <p:sp>
          <p:nvSpPr>
            <p:cNvPr name="Freeform 71" id="71"/>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72" id="72"/>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4009507" y="3178919"/>
            <a:ext cx="9349748" cy="6889825"/>
          </a:xfrm>
          <a:custGeom>
            <a:avLst/>
            <a:gdLst/>
            <a:ahLst/>
            <a:cxnLst/>
            <a:rect r="r" b="b" t="t" l="l"/>
            <a:pathLst>
              <a:path h="6889825" w="9349748">
                <a:moveTo>
                  <a:pt x="0" y="0"/>
                </a:moveTo>
                <a:lnTo>
                  <a:pt x="9349748" y="0"/>
                </a:lnTo>
                <a:lnTo>
                  <a:pt x="9349748" y="6889825"/>
                </a:lnTo>
                <a:lnTo>
                  <a:pt x="0" y="6889825"/>
                </a:lnTo>
                <a:lnTo>
                  <a:pt x="0" y="0"/>
                </a:lnTo>
                <a:close/>
              </a:path>
            </a:pathLst>
          </a:custGeom>
          <a:blipFill>
            <a:blip r:embed="rId4"/>
            <a:stretch>
              <a:fillRect l="0" t="0" r="0" b="0"/>
            </a:stretch>
          </a:blipFill>
        </p:spPr>
      </p:sp>
      <p:sp>
        <p:nvSpPr>
          <p:cNvPr name="Freeform 35" id="35"/>
          <p:cNvSpPr/>
          <p:nvPr/>
        </p:nvSpPr>
        <p:spPr>
          <a:xfrm flipH="false" flipV="false" rot="1915723">
            <a:off x="15211143" y="4461116"/>
            <a:ext cx="1355244" cy="1355244"/>
          </a:xfrm>
          <a:custGeom>
            <a:avLst/>
            <a:gdLst/>
            <a:ahLst/>
            <a:cxnLst/>
            <a:rect r="r" b="b" t="t" l="l"/>
            <a:pathLst>
              <a:path h="1355244" w="1355244">
                <a:moveTo>
                  <a:pt x="0" y="0"/>
                </a:moveTo>
                <a:lnTo>
                  <a:pt x="1355244" y="0"/>
                </a:lnTo>
                <a:lnTo>
                  <a:pt x="1355244" y="1355243"/>
                </a:lnTo>
                <a:lnTo>
                  <a:pt x="0" y="1355243"/>
                </a:lnTo>
                <a:lnTo>
                  <a:pt x="0" y="0"/>
                </a:lnTo>
                <a:close/>
              </a:path>
            </a:pathLst>
          </a:custGeom>
          <a:blipFill>
            <a:blip r:embed="rId5"/>
            <a:stretch>
              <a:fillRect l="0" t="0" r="0" b="0"/>
            </a:stretch>
          </a:blipFill>
        </p:spPr>
      </p:sp>
      <p:sp>
        <p:nvSpPr>
          <p:cNvPr name="TextBox 36" id="36"/>
          <p:cNvSpPr txBox="true"/>
          <p:nvPr/>
        </p:nvSpPr>
        <p:spPr>
          <a:xfrm rot="0">
            <a:off x="1531425" y="943375"/>
            <a:ext cx="15238950" cy="2152650"/>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 Projection des individus sur les deux premiers axes factoriels</a:t>
            </a:r>
          </a:p>
        </p:txBody>
      </p:sp>
      <p:sp>
        <p:nvSpPr>
          <p:cNvPr name="Freeform 37" id="37"/>
          <p:cNvSpPr/>
          <p:nvPr/>
        </p:nvSpPr>
        <p:spPr>
          <a:xfrm flipH="false" flipV="false" rot="0">
            <a:off x="75125" y="9356743"/>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8" id="38"/>
          <p:cNvSpPr txBox="true"/>
          <p:nvPr/>
        </p:nvSpPr>
        <p:spPr>
          <a:xfrm rot="0">
            <a:off x="1028700" y="9288479"/>
            <a:ext cx="3754471"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5174069" y="3274254"/>
            <a:ext cx="9410223" cy="6659062"/>
          </a:xfrm>
          <a:custGeom>
            <a:avLst/>
            <a:gdLst/>
            <a:ahLst/>
            <a:cxnLst/>
            <a:rect r="r" b="b" t="t" l="l"/>
            <a:pathLst>
              <a:path h="6659062" w="9410223">
                <a:moveTo>
                  <a:pt x="0" y="0"/>
                </a:moveTo>
                <a:lnTo>
                  <a:pt x="9410223" y="0"/>
                </a:lnTo>
                <a:lnTo>
                  <a:pt x="9410223" y="6659062"/>
                </a:lnTo>
                <a:lnTo>
                  <a:pt x="0" y="6659062"/>
                </a:lnTo>
                <a:lnTo>
                  <a:pt x="0" y="0"/>
                </a:lnTo>
                <a:close/>
              </a:path>
            </a:pathLst>
          </a:custGeom>
          <a:blipFill>
            <a:blip r:embed="rId4"/>
            <a:stretch>
              <a:fillRect l="0" t="0" r="0" b="0"/>
            </a:stretch>
          </a:blipFill>
        </p:spPr>
      </p:sp>
      <p:sp>
        <p:nvSpPr>
          <p:cNvPr name="TextBox 35" id="35"/>
          <p:cNvSpPr txBox="true"/>
          <p:nvPr/>
        </p:nvSpPr>
        <p:spPr>
          <a:xfrm rot="0">
            <a:off x="1727818" y="750129"/>
            <a:ext cx="15238950" cy="2152650"/>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La contribution des variables aux deux axes principaux</a:t>
            </a:r>
          </a:p>
        </p:txBody>
      </p:sp>
      <p:sp>
        <p:nvSpPr>
          <p:cNvPr name="Freeform 36" id="36"/>
          <p:cNvSpPr/>
          <p:nvPr/>
        </p:nvSpPr>
        <p:spPr>
          <a:xfrm flipH="false" flipV="false" rot="-73698">
            <a:off x="15366989" y="3627788"/>
            <a:ext cx="1880557" cy="1116813"/>
          </a:xfrm>
          <a:custGeom>
            <a:avLst/>
            <a:gdLst/>
            <a:ahLst/>
            <a:cxnLst/>
            <a:rect r="r" b="b" t="t" l="l"/>
            <a:pathLst>
              <a:path h="1116813" w="1880557">
                <a:moveTo>
                  <a:pt x="0" y="0"/>
                </a:moveTo>
                <a:lnTo>
                  <a:pt x="1880557" y="0"/>
                </a:lnTo>
                <a:lnTo>
                  <a:pt x="1880557" y="1116813"/>
                </a:lnTo>
                <a:lnTo>
                  <a:pt x="0" y="1116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263357" y="9177970"/>
            <a:ext cx="1119182" cy="755346"/>
          </a:xfrm>
          <a:custGeom>
            <a:avLst/>
            <a:gdLst/>
            <a:ahLst/>
            <a:cxnLst/>
            <a:rect r="r" b="b" t="t" l="l"/>
            <a:pathLst>
              <a:path h="755346" w="1119182">
                <a:moveTo>
                  <a:pt x="0" y="0"/>
                </a:moveTo>
                <a:lnTo>
                  <a:pt x="1119182" y="0"/>
                </a:lnTo>
                <a:lnTo>
                  <a:pt x="1119182" y="755346"/>
                </a:lnTo>
                <a:lnTo>
                  <a:pt x="0" y="7553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382539" y="9168655"/>
            <a:ext cx="4001689" cy="787098"/>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Yosra SAIDI</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48399" y="193650"/>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478868" y="5286375"/>
            <a:ext cx="10289350" cy="1876425"/>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Classification</a:t>
            </a:r>
          </a:p>
        </p:txBody>
      </p:sp>
      <p:sp>
        <p:nvSpPr>
          <p:cNvPr name="TextBox 35" id="35"/>
          <p:cNvSpPr txBox="true"/>
          <p:nvPr/>
        </p:nvSpPr>
        <p:spPr>
          <a:xfrm rot="0">
            <a:off x="4020557" y="3457575"/>
            <a:ext cx="2781750" cy="1876425"/>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05</a:t>
            </a:r>
          </a:p>
        </p:txBody>
      </p:sp>
      <p:sp>
        <p:nvSpPr>
          <p:cNvPr name="Freeform 36" id="36"/>
          <p:cNvSpPr/>
          <p:nvPr/>
        </p:nvSpPr>
        <p:spPr>
          <a:xfrm flipH="false" flipV="false" rot="0">
            <a:off x="10707600" y="1682550"/>
            <a:ext cx="6460094" cy="6437750"/>
          </a:xfrm>
          <a:custGeom>
            <a:avLst/>
            <a:gdLst/>
            <a:ahLst/>
            <a:cxnLst/>
            <a:rect r="r" b="b" t="t" l="l"/>
            <a:pathLst>
              <a:path h="6437750" w="6460094">
                <a:moveTo>
                  <a:pt x="0" y="0"/>
                </a:moveTo>
                <a:lnTo>
                  <a:pt x="6460094" y="0"/>
                </a:lnTo>
                <a:lnTo>
                  <a:pt x="6460094" y="6437750"/>
                </a:lnTo>
                <a:lnTo>
                  <a:pt x="0" y="6437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0278243" y="9421054"/>
            <a:ext cx="6880126" cy="812384"/>
          </a:xfrm>
          <a:prstGeom prst="rect">
            <a:avLst/>
          </a:prstGeom>
        </p:spPr>
        <p:txBody>
          <a:bodyPr anchor="t" rtlCol="false" tIns="0" lIns="0" bIns="0" rIns="0">
            <a:spAutoFit/>
          </a:bodyPr>
          <a:lstStyle/>
          <a:p>
            <a:pPr algn="r" rtl="true">
              <a:lnSpc>
                <a:spcPts val="6549"/>
              </a:lnSpc>
            </a:pPr>
            <a:r>
              <a:rPr lang="ar-EG" sz="4678">
                <a:solidFill>
                  <a:srgbClr val="000000"/>
                </a:solidFill>
                <a:latin typeface="Kacst Pen"/>
                <a:cs typeface="Kacst Pen"/>
                <a:rtl val="true"/>
              </a:rPr>
              <a:t>- تسنيم المعموري </a:t>
            </a:r>
          </a:p>
        </p:txBody>
      </p:sp>
      <p:grpSp>
        <p:nvGrpSpPr>
          <p:cNvPr name="Group 38" id="38"/>
          <p:cNvGrpSpPr/>
          <p:nvPr/>
        </p:nvGrpSpPr>
        <p:grpSpPr>
          <a:xfrm rot="0">
            <a:off x="4473640" y="9506578"/>
            <a:ext cx="3942703" cy="755346"/>
            <a:chOff x="0" y="0"/>
            <a:chExt cx="5256937" cy="1007128"/>
          </a:xfrm>
        </p:grpSpPr>
        <p:sp>
          <p:nvSpPr>
            <p:cNvPr name="Freeform 39" id="39"/>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0" id="40"/>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3082725" y="1127399"/>
            <a:ext cx="12122550" cy="3705076"/>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La méthode CAH</a:t>
            </a:r>
          </a:p>
        </p:txBody>
      </p:sp>
      <p:sp>
        <p:nvSpPr>
          <p:cNvPr name="Freeform 35" id="35"/>
          <p:cNvSpPr/>
          <p:nvPr/>
        </p:nvSpPr>
        <p:spPr>
          <a:xfrm flipH="false" flipV="false" rot="0">
            <a:off x="5057550" y="5451450"/>
            <a:ext cx="8172898" cy="3756550"/>
          </a:xfrm>
          <a:custGeom>
            <a:avLst/>
            <a:gdLst/>
            <a:ahLst/>
            <a:cxnLst/>
            <a:rect r="r" b="b" t="t" l="l"/>
            <a:pathLst>
              <a:path h="3756550" w="8172898">
                <a:moveTo>
                  <a:pt x="0" y="0"/>
                </a:moveTo>
                <a:lnTo>
                  <a:pt x="8172898" y="0"/>
                </a:lnTo>
                <a:lnTo>
                  <a:pt x="8172898" y="3756550"/>
                </a:lnTo>
                <a:lnTo>
                  <a:pt x="0" y="3756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6" id="36"/>
          <p:cNvGrpSpPr/>
          <p:nvPr/>
        </p:nvGrpSpPr>
        <p:grpSpPr>
          <a:xfrm rot="0">
            <a:off x="12140093" y="9531654"/>
            <a:ext cx="3942703" cy="755346"/>
            <a:chOff x="0" y="0"/>
            <a:chExt cx="5256937" cy="1007128"/>
          </a:xfrm>
        </p:grpSpPr>
        <p:sp>
          <p:nvSpPr>
            <p:cNvPr name="Freeform 37" id="37"/>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8" id="38"/>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4685379" y="183737"/>
            <a:ext cx="1619036" cy="1788092"/>
          </a:xfrm>
          <a:custGeom>
            <a:avLst/>
            <a:gdLst/>
            <a:ahLst/>
            <a:cxnLst/>
            <a:rect r="r" b="b" t="t" l="l"/>
            <a:pathLst>
              <a:path h="1788092" w="1619036">
                <a:moveTo>
                  <a:pt x="0" y="0"/>
                </a:moveTo>
                <a:lnTo>
                  <a:pt x="1619035" y="0"/>
                </a:lnTo>
                <a:lnTo>
                  <a:pt x="1619035" y="1788092"/>
                </a:lnTo>
                <a:lnTo>
                  <a:pt x="0" y="1788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3" id="33"/>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4" id="34"/>
          <p:cNvSpPr/>
          <p:nvPr/>
        </p:nvSpPr>
        <p:spPr>
          <a:xfrm flipH="false" flipV="false" rot="0">
            <a:off x="316133" y="212700"/>
            <a:ext cx="17655734" cy="9890174"/>
          </a:xfrm>
          <a:custGeom>
            <a:avLst/>
            <a:gdLst/>
            <a:ahLst/>
            <a:cxnLst/>
            <a:rect r="r" b="b" t="t" l="l"/>
            <a:pathLst>
              <a:path h="9890174" w="17655734">
                <a:moveTo>
                  <a:pt x="0" y="0"/>
                </a:moveTo>
                <a:lnTo>
                  <a:pt x="17655734" y="0"/>
                </a:lnTo>
                <a:lnTo>
                  <a:pt x="17655734" y="9890174"/>
                </a:lnTo>
                <a:lnTo>
                  <a:pt x="0" y="9890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4504936" y="571556"/>
            <a:ext cx="10180443" cy="876188"/>
          </a:xfrm>
          <a:prstGeom prst="rect">
            <a:avLst/>
          </a:prstGeom>
        </p:spPr>
        <p:txBody>
          <a:bodyPr anchor="t" rtlCol="false" tIns="0" lIns="0" bIns="0" rIns="0">
            <a:spAutoFit/>
          </a:bodyPr>
          <a:lstStyle/>
          <a:p>
            <a:pPr algn="l">
              <a:lnSpc>
                <a:spcPts val="6600"/>
              </a:lnSpc>
            </a:pPr>
            <a:r>
              <a:rPr lang="en-US" sz="5500">
                <a:solidFill>
                  <a:srgbClr val="1F3374"/>
                </a:solidFill>
                <a:latin typeface="Arimo Bold"/>
              </a:rPr>
              <a:t>Définition de La méthode CAH</a:t>
            </a:r>
          </a:p>
        </p:txBody>
      </p:sp>
      <p:sp>
        <p:nvSpPr>
          <p:cNvPr name="TextBox 36" id="36"/>
          <p:cNvSpPr txBox="true"/>
          <p:nvPr/>
        </p:nvSpPr>
        <p:spPr>
          <a:xfrm rot="0">
            <a:off x="1028700" y="4009891"/>
            <a:ext cx="10712938" cy="2456855"/>
          </a:xfrm>
          <a:prstGeom prst="rect">
            <a:avLst/>
          </a:prstGeom>
        </p:spPr>
        <p:txBody>
          <a:bodyPr anchor="t" rtlCol="false" tIns="0" lIns="0" bIns="0" rIns="0">
            <a:spAutoFit/>
          </a:bodyPr>
          <a:lstStyle/>
          <a:p>
            <a:pPr algn="l">
              <a:lnSpc>
                <a:spcPts val="4847"/>
              </a:lnSpc>
              <a:spcBef>
                <a:spcPct val="0"/>
              </a:spcBef>
            </a:pPr>
            <a:r>
              <a:rPr lang="en-US" sz="4039">
                <a:solidFill>
                  <a:srgbClr val="1F3374"/>
                </a:solidFill>
                <a:latin typeface="Arimo"/>
              </a:rPr>
              <a:t>La Classification Ascendante Hiérarchique (CAH) est une méthode d'analyse statistique qui regroupe des individus ou des variables en fonction de leurs similarités ou différences.</a:t>
            </a:r>
          </a:p>
        </p:txBody>
      </p:sp>
      <p:sp>
        <p:nvSpPr>
          <p:cNvPr name="Freeform 37" id="37"/>
          <p:cNvSpPr/>
          <p:nvPr/>
        </p:nvSpPr>
        <p:spPr>
          <a:xfrm flipH="false" flipV="false" rot="0">
            <a:off x="12111232" y="3398079"/>
            <a:ext cx="5636861" cy="4098844"/>
          </a:xfrm>
          <a:custGeom>
            <a:avLst/>
            <a:gdLst/>
            <a:ahLst/>
            <a:cxnLst/>
            <a:rect r="r" b="b" t="t" l="l"/>
            <a:pathLst>
              <a:path h="4098844" w="5636861">
                <a:moveTo>
                  <a:pt x="0" y="0"/>
                </a:moveTo>
                <a:lnTo>
                  <a:pt x="5636861" y="0"/>
                </a:lnTo>
                <a:lnTo>
                  <a:pt x="5636861" y="4098844"/>
                </a:lnTo>
                <a:lnTo>
                  <a:pt x="0" y="40988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2169401" y="3474232"/>
            <a:ext cx="5520524" cy="3367110"/>
          </a:xfrm>
          <a:custGeom>
            <a:avLst/>
            <a:gdLst/>
            <a:ahLst/>
            <a:cxnLst/>
            <a:rect r="r" b="b" t="t" l="l"/>
            <a:pathLst>
              <a:path h="3367110" w="5520524">
                <a:moveTo>
                  <a:pt x="0" y="0"/>
                </a:moveTo>
                <a:lnTo>
                  <a:pt x="5520523" y="0"/>
                </a:lnTo>
                <a:lnTo>
                  <a:pt x="5520523" y="3367111"/>
                </a:lnTo>
                <a:lnTo>
                  <a:pt x="0" y="3367111"/>
                </a:lnTo>
                <a:lnTo>
                  <a:pt x="0" y="0"/>
                </a:lnTo>
                <a:close/>
              </a:path>
            </a:pathLst>
          </a:custGeom>
          <a:blipFill>
            <a:blip r:embed="rId8"/>
            <a:stretch>
              <a:fillRect l="0" t="-2978" r="-2" b="-6299"/>
            </a:stretch>
          </a:blipFill>
        </p:spPr>
      </p:sp>
      <p:grpSp>
        <p:nvGrpSpPr>
          <p:cNvPr name="Group 39" id="39"/>
          <p:cNvGrpSpPr/>
          <p:nvPr/>
        </p:nvGrpSpPr>
        <p:grpSpPr>
          <a:xfrm rot="0">
            <a:off x="12140093" y="9531654"/>
            <a:ext cx="3942703" cy="755346"/>
            <a:chOff x="0" y="0"/>
            <a:chExt cx="5256937" cy="1007128"/>
          </a:xfrm>
        </p:grpSpPr>
        <p:sp>
          <p:nvSpPr>
            <p:cNvPr name="Freeform 40" id="40"/>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1" id="41"/>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263357" y="193650"/>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31425" y="943375"/>
            <a:ext cx="15225150" cy="1095338"/>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La méthode CAH</a:t>
            </a:r>
          </a:p>
        </p:txBody>
      </p:sp>
      <p:grpSp>
        <p:nvGrpSpPr>
          <p:cNvPr name="Group 35" id="35"/>
          <p:cNvGrpSpPr/>
          <p:nvPr/>
        </p:nvGrpSpPr>
        <p:grpSpPr>
          <a:xfrm rot="0">
            <a:off x="1531423" y="2276629"/>
            <a:ext cx="12844114" cy="1770014"/>
            <a:chOff x="0" y="0"/>
            <a:chExt cx="17125485" cy="2360019"/>
          </a:xfrm>
        </p:grpSpPr>
        <p:sp>
          <p:nvSpPr>
            <p:cNvPr name="TextBox 36" id="36"/>
            <p:cNvSpPr txBox="true"/>
            <p:nvPr/>
          </p:nvSpPr>
          <p:spPr>
            <a:xfrm rot="0">
              <a:off x="2712167" y="589661"/>
              <a:ext cx="14413318" cy="1075922"/>
            </a:xfrm>
            <a:prstGeom prst="rect">
              <a:avLst/>
            </a:prstGeom>
          </p:spPr>
          <p:txBody>
            <a:bodyPr anchor="t" rtlCol="false" tIns="0" lIns="0" bIns="0" rIns="0">
              <a:spAutoFit/>
            </a:bodyPr>
            <a:lstStyle/>
            <a:p>
              <a:pPr algn="l">
                <a:lnSpc>
                  <a:spcPts val="6623"/>
                </a:lnSpc>
              </a:pPr>
              <a:r>
                <a:rPr lang="en-US" sz="4800">
                  <a:solidFill>
                    <a:srgbClr val="1F3374"/>
                  </a:solidFill>
                  <a:latin typeface="Arimo"/>
                </a:rPr>
                <a:t>Regrouper les individus similaires</a:t>
              </a:r>
            </a:p>
          </p:txBody>
        </p:sp>
        <p:sp>
          <p:nvSpPr>
            <p:cNvPr name="Freeform 37" id="37"/>
            <p:cNvSpPr/>
            <p:nvPr/>
          </p:nvSpPr>
          <p:spPr>
            <a:xfrm flipH="false" flipV="false" rot="0">
              <a:off x="0" y="0"/>
              <a:ext cx="2510149" cy="2360019"/>
            </a:xfrm>
            <a:custGeom>
              <a:avLst/>
              <a:gdLst/>
              <a:ahLst/>
              <a:cxnLst/>
              <a:rect r="r" b="b" t="t" l="l"/>
              <a:pathLst>
                <a:path h="2360019" w="2510149">
                  <a:moveTo>
                    <a:pt x="0" y="0"/>
                  </a:moveTo>
                  <a:lnTo>
                    <a:pt x="2510149" y="0"/>
                  </a:lnTo>
                  <a:lnTo>
                    <a:pt x="2510149" y="2360019"/>
                  </a:lnTo>
                  <a:lnTo>
                    <a:pt x="0" y="23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8" id="38"/>
            <p:cNvSpPr txBox="true"/>
            <p:nvPr/>
          </p:nvSpPr>
          <p:spPr>
            <a:xfrm rot="0">
              <a:off x="648165" y="211266"/>
              <a:ext cx="1414680" cy="1899387"/>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1</a:t>
              </a:r>
            </a:p>
          </p:txBody>
        </p:sp>
      </p:grpSp>
      <p:grpSp>
        <p:nvGrpSpPr>
          <p:cNvPr name="Group 39" id="39"/>
          <p:cNvGrpSpPr/>
          <p:nvPr/>
        </p:nvGrpSpPr>
        <p:grpSpPr>
          <a:xfrm rot="0">
            <a:off x="3354563" y="4959891"/>
            <a:ext cx="13635432" cy="1770014"/>
            <a:chOff x="0" y="0"/>
            <a:chExt cx="18180576" cy="2360019"/>
          </a:xfrm>
        </p:grpSpPr>
        <p:sp>
          <p:nvSpPr>
            <p:cNvPr name="TextBox 40" id="40"/>
            <p:cNvSpPr txBox="true"/>
            <p:nvPr/>
          </p:nvSpPr>
          <p:spPr>
            <a:xfrm rot="0">
              <a:off x="2776112" y="555645"/>
              <a:ext cx="15404464" cy="1075922"/>
            </a:xfrm>
            <a:prstGeom prst="rect">
              <a:avLst/>
            </a:prstGeom>
          </p:spPr>
          <p:txBody>
            <a:bodyPr anchor="t" rtlCol="false" tIns="0" lIns="0" bIns="0" rIns="0">
              <a:spAutoFit/>
            </a:bodyPr>
            <a:lstStyle/>
            <a:p>
              <a:pPr algn="l">
                <a:lnSpc>
                  <a:spcPts val="6623"/>
                </a:lnSpc>
              </a:pPr>
              <a:r>
                <a:rPr lang="en-US" sz="4800">
                  <a:solidFill>
                    <a:srgbClr val="1F3374"/>
                  </a:solidFill>
                  <a:latin typeface="Arimo"/>
                </a:rPr>
                <a:t>Identifier les structures sous-jacentes </a:t>
              </a:r>
            </a:p>
          </p:txBody>
        </p:sp>
        <p:sp>
          <p:nvSpPr>
            <p:cNvPr name="Freeform 41" id="41"/>
            <p:cNvSpPr/>
            <p:nvPr/>
          </p:nvSpPr>
          <p:spPr>
            <a:xfrm flipH="false" flipV="false" rot="0">
              <a:off x="0" y="0"/>
              <a:ext cx="2510149" cy="2360019"/>
            </a:xfrm>
            <a:custGeom>
              <a:avLst/>
              <a:gdLst/>
              <a:ahLst/>
              <a:cxnLst/>
              <a:rect r="r" b="b" t="t" l="l"/>
              <a:pathLst>
                <a:path h="2360019" w="2510149">
                  <a:moveTo>
                    <a:pt x="0" y="0"/>
                  </a:moveTo>
                  <a:lnTo>
                    <a:pt x="2510149" y="0"/>
                  </a:lnTo>
                  <a:lnTo>
                    <a:pt x="2510149" y="2360019"/>
                  </a:lnTo>
                  <a:lnTo>
                    <a:pt x="0" y="23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2" id="42"/>
            <p:cNvSpPr txBox="true"/>
            <p:nvPr/>
          </p:nvSpPr>
          <p:spPr>
            <a:xfrm rot="0">
              <a:off x="699844" y="200361"/>
              <a:ext cx="1414680" cy="1899387"/>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2</a:t>
              </a:r>
            </a:p>
          </p:txBody>
        </p:sp>
      </p:grpSp>
      <p:grpSp>
        <p:nvGrpSpPr>
          <p:cNvPr name="Group 43" id="43"/>
          <p:cNvGrpSpPr/>
          <p:nvPr/>
        </p:nvGrpSpPr>
        <p:grpSpPr>
          <a:xfrm rot="0">
            <a:off x="5237175" y="7541067"/>
            <a:ext cx="11117600" cy="1770014"/>
            <a:chOff x="0" y="0"/>
            <a:chExt cx="14823467" cy="2360019"/>
          </a:xfrm>
        </p:grpSpPr>
        <p:sp>
          <p:nvSpPr>
            <p:cNvPr name="TextBox 44" id="44"/>
            <p:cNvSpPr txBox="true"/>
            <p:nvPr/>
          </p:nvSpPr>
          <p:spPr>
            <a:xfrm rot="0">
              <a:off x="2776112" y="555645"/>
              <a:ext cx="12047355" cy="1075922"/>
            </a:xfrm>
            <a:prstGeom prst="rect">
              <a:avLst/>
            </a:prstGeom>
          </p:spPr>
          <p:txBody>
            <a:bodyPr anchor="t" rtlCol="false" tIns="0" lIns="0" bIns="0" rIns="0">
              <a:spAutoFit/>
            </a:bodyPr>
            <a:lstStyle/>
            <a:p>
              <a:pPr algn="l">
                <a:lnSpc>
                  <a:spcPts val="6623"/>
                </a:lnSpc>
              </a:pPr>
              <a:r>
                <a:rPr lang="en-US" sz="4800">
                  <a:solidFill>
                    <a:srgbClr val="1F3374"/>
                  </a:solidFill>
                  <a:latin typeface="Arimo"/>
                </a:rPr>
                <a:t>Visualiser les regroupements</a:t>
              </a:r>
            </a:p>
          </p:txBody>
        </p:sp>
        <p:sp>
          <p:nvSpPr>
            <p:cNvPr name="Freeform 45" id="45"/>
            <p:cNvSpPr/>
            <p:nvPr/>
          </p:nvSpPr>
          <p:spPr>
            <a:xfrm flipH="false" flipV="false" rot="0">
              <a:off x="0" y="0"/>
              <a:ext cx="2510149" cy="2360019"/>
            </a:xfrm>
            <a:custGeom>
              <a:avLst/>
              <a:gdLst/>
              <a:ahLst/>
              <a:cxnLst/>
              <a:rect r="r" b="b" t="t" l="l"/>
              <a:pathLst>
                <a:path h="2360019" w="2510149">
                  <a:moveTo>
                    <a:pt x="0" y="0"/>
                  </a:moveTo>
                  <a:lnTo>
                    <a:pt x="2510149" y="0"/>
                  </a:lnTo>
                  <a:lnTo>
                    <a:pt x="2510149" y="2360019"/>
                  </a:lnTo>
                  <a:lnTo>
                    <a:pt x="0" y="2360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672162" y="218667"/>
              <a:ext cx="1414680" cy="1899387"/>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3</a:t>
              </a:r>
            </a:p>
          </p:txBody>
        </p:sp>
      </p:grpSp>
      <p:grpSp>
        <p:nvGrpSpPr>
          <p:cNvPr name="Group 47" id="47"/>
          <p:cNvGrpSpPr/>
          <p:nvPr/>
        </p:nvGrpSpPr>
        <p:grpSpPr>
          <a:xfrm rot="0">
            <a:off x="12140093" y="9531654"/>
            <a:ext cx="3942703" cy="755346"/>
            <a:chOff x="0" y="0"/>
            <a:chExt cx="5256937" cy="1007128"/>
          </a:xfrm>
        </p:grpSpPr>
        <p:sp>
          <p:nvSpPr>
            <p:cNvPr name="Freeform 48" id="48"/>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9" id="49"/>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417372" y="396826"/>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686012" y="2537221"/>
            <a:ext cx="17322561" cy="6721079"/>
          </a:xfrm>
          <a:custGeom>
            <a:avLst/>
            <a:gdLst/>
            <a:ahLst/>
            <a:cxnLst/>
            <a:rect r="r" b="b" t="t" l="l"/>
            <a:pathLst>
              <a:path h="6721079" w="17322561">
                <a:moveTo>
                  <a:pt x="0" y="0"/>
                </a:moveTo>
                <a:lnTo>
                  <a:pt x="17322562" y="0"/>
                </a:lnTo>
                <a:lnTo>
                  <a:pt x="17322562" y="6721079"/>
                </a:lnTo>
                <a:lnTo>
                  <a:pt x="0" y="6721079"/>
                </a:lnTo>
                <a:lnTo>
                  <a:pt x="0" y="0"/>
                </a:lnTo>
                <a:close/>
              </a:path>
            </a:pathLst>
          </a:custGeom>
          <a:blipFill>
            <a:blip r:embed="rId4"/>
            <a:stretch>
              <a:fillRect l="0" t="0" r="0" b="0"/>
            </a:stretch>
          </a:blipFill>
        </p:spPr>
      </p:sp>
      <p:sp>
        <p:nvSpPr>
          <p:cNvPr name="TextBox 35" id="35"/>
          <p:cNvSpPr txBox="true"/>
          <p:nvPr/>
        </p:nvSpPr>
        <p:spPr>
          <a:xfrm rot="0">
            <a:off x="1531425" y="943375"/>
            <a:ext cx="15225150" cy="1095338"/>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 Le dendrogramme</a:t>
            </a:r>
          </a:p>
        </p:txBody>
      </p:sp>
      <p:grpSp>
        <p:nvGrpSpPr>
          <p:cNvPr name="Group 36" id="36"/>
          <p:cNvGrpSpPr/>
          <p:nvPr/>
        </p:nvGrpSpPr>
        <p:grpSpPr>
          <a:xfrm rot="0">
            <a:off x="12140093" y="9531654"/>
            <a:ext cx="3942703" cy="755346"/>
            <a:chOff x="0" y="0"/>
            <a:chExt cx="5256937" cy="1007128"/>
          </a:xfrm>
        </p:grpSpPr>
        <p:sp>
          <p:nvSpPr>
            <p:cNvPr name="Freeform 37" id="37"/>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417372" y="396826"/>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867107" y="2721616"/>
            <a:ext cx="16553786" cy="6646361"/>
          </a:xfrm>
          <a:custGeom>
            <a:avLst/>
            <a:gdLst/>
            <a:ahLst/>
            <a:cxnLst/>
            <a:rect r="r" b="b" t="t" l="l"/>
            <a:pathLst>
              <a:path h="6646361" w="16553786">
                <a:moveTo>
                  <a:pt x="0" y="0"/>
                </a:moveTo>
                <a:lnTo>
                  <a:pt x="16553786" y="0"/>
                </a:lnTo>
                <a:lnTo>
                  <a:pt x="16553786" y="6646360"/>
                </a:lnTo>
                <a:lnTo>
                  <a:pt x="0" y="6646360"/>
                </a:lnTo>
                <a:lnTo>
                  <a:pt x="0" y="0"/>
                </a:lnTo>
                <a:close/>
              </a:path>
            </a:pathLst>
          </a:custGeom>
          <a:blipFill>
            <a:blip r:embed="rId4"/>
            <a:stretch>
              <a:fillRect l="0" t="0" r="0" b="0"/>
            </a:stretch>
          </a:blipFill>
        </p:spPr>
      </p:sp>
      <p:sp>
        <p:nvSpPr>
          <p:cNvPr name="TextBox 35" id="35"/>
          <p:cNvSpPr txBox="true"/>
          <p:nvPr/>
        </p:nvSpPr>
        <p:spPr>
          <a:xfrm rot="0">
            <a:off x="1531425" y="943375"/>
            <a:ext cx="15225150" cy="1095338"/>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 La partition obtenue avec CAH</a:t>
            </a:r>
          </a:p>
        </p:txBody>
      </p:sp>
      <p:grpSp>
        <p:nvGrpSpPr>
          <p:cNvPr name="Group 36" id="36"/>
          <p:cNvGrpSpPr/>
          <p:nvPr/>
        </p:nvGrpSpPr>
        <p:grpSpPr>
          <a:xfrm rot="0">
            <a:off x="7189231" y="5334000"/>
            <a:ext cx="5198726" cy="1394806"/>
            <a:chOff x="0" y="0"/>
            <a:chExt cx="6931635" cy="1859742"/>
          </a:xfrm>
        </p:grpSpPr>
        <p:sp>
          <p:nvSpPr>
            <p:cNvPr name="TextBox 37" id="37"/>
            <p:cNvSpPr txBox="true"/>
            <p:nvPr/>
          </p:nvSpPr>
          <p:spPr>
            <a:xfrm rot="0">
              <a:off x="2181035" y="203879"/>
              <a:ext cx="4750600" cy="1075922"/>
            </a:xfrm>
            <a:prstGeom prst="rect">
              <a:avLst/>
            </a:prstGeom>
          </p:spPr>
          <p:txBody>
            <a:bodyPr anchor="t" rtlCol="false" tIns="0" lIns="0" bIns="0" rIns="0">
              <a:spAutoFit/>
            </a:bodyPr>
            <a:lstStyle/>
            <a:p>
              <a:pPr algn="l">
                <a:lnSpc>
                  <a:spcPts val="6623"/>
                </a:lnSpc>
              </a:pPr>
              <a:r>
                <a:rPr lang="en-US" sz="4800">
                  <a:solidFill>
                    <a:srgbClr val="1F3374"/>
                  </a:solidFill>
                  <a:latin typeface="Arimo Bold"/>
                </a:rPr>
                <a:t>451 clusters</a:t>
              </a:r>
            </a:p>
          </p:txBody>
        </p:sp>
        <p:grpSp>
          <p:nvGrpSpPr>
            <p:cNvPr name="Group 38" id="38"/>
            <p:cNvGrpSpPr/>
            <p:nvPr/>
          </p:nvGrpSpPr>
          <p:grpSpPr>
            <a:xfrm rot="0">
              <a:off x="767199" y="438150"/>
              <a:ext cx="948136" cy="947728"/>
              <a:chOff x="0" y="0"/>
              <a:chExt cx="948136" cy="947728"/>
            </a:xfrm>
          </p:grpSpPr>
          <p:sp>
            <p:nvSpPr>
              <p:cNvPr name="Freeform 39" id="39"/>
              <p:cNvSpPr/>
              <p:nvPr/>
            </p:nvSpPr>
            <p:spPr>
              <a:xfrm flipH="false" flipV="false" rot="0">
                <a:off x="508" y="0"/>
                <a:ext cx="947166" cy="947293"/>
              </a:xfrm>
              <a:custGeom>
                <a:avLst/>
                <a:gdLst/>
                <a:ahLst/>
                <a:cxnLst/>
                <a:rect r="r" b="b" t="t" l="l"/>
                <a:pathLst>
                  <a:path h="947293" w="947166">
                    <a:moveTo>
                      <a:pt x="473329" y="191643"/>
                    </a:moveTo>
                    <a:cubicBezTo>
                      <a:pt x="631317" y="191643"/>
                      <a:pt x="755523" y="315849"/>
                      <a:pt x="755523" y="473837"/>
                    </a:cubicBezTo>
                    <a:cubicBezTo>
                      <a:pt x="755523" y="631825"/>
                      <a:pt x="631317" y="766826"/>
                      <a:pt x="473329" y="766826"/>
                    </a:cubicBezTo>
                    <a:cubicBezTo>
                      <a:pt x="315849" y="766826"/>
                      <a:pt x="191643" y="631825"/>
                      <a:pt x="191643" y="473837"/>
                    </a:cubicBezTo>
                    <a:cubicBezTo>
                      <a:pt x="191643" y="315849"/>
                      <a:pt x="315849" y="191643"/>
                      <a:pt x="473329" y="191643"/>
                    </a:cubicBezTo>
                    <a:close/>
                    <a:moveTo>
                      <a:pt x="473329" y="0"/>
                    </a:moveTo>
                    <a:cubicBezTo>
                      <a:pt x="214122" y="0"/>
                      <a:pt x="0" y="214249"/>
                      <a:pt x="0" y="473837"/>
                    </a:cubicBezTo>
                    <a:cubicBezTo>
                      <a:pt x="0" y="733044"/>
                      <a:pt x="214122" y="947293"/>
                      <a:pt x="473329" y="947293"/>
                    </a:cubicBezTo>
                    <a:cubicBezTo>
                      <a:pt x="732917" y="947293"/>
                      <a:pt x="947166" y="733044"/>
                      <a:pt x="947166" y="473837"/>
                    </a:cubicBezTo>
                    <a:cubicBezTo>
                      <a:pt x="947166" y="214249"/>
                      <a:pt x="733044" y="0"/>
                      <a:pt x="473329" y="0"/>
                    </a:cubicBezTo>
                    <a:close/>
                  </a:path>
                </a:pathLst>
              </a:custGeom>
              <a:solidFill>
                <a:srgbClr val="F8C220"/>
              </a:solidFill>
            </p:spPr>
          </p:sp>
        </p:grpSp>
        <p:grpSp>
          <p:nvGrpSpPr>
            <p:cNvPr name="Group 40" id="40"/>
            <p:cNvGrpSpPr/>
            <p:nvPr/>
          </p:nvGrpSpPr>
          <p:grpSpPr>
            <a:xfrm rot="0">
              <a:off x="0" y="0"/>
              <a:ext cx="948136" cy="947728"/>
              <a:chOff x="0" y="0"/>
              <a:chExt cx="948136" cy="947728"/>
            </a:xfrm>
          </p:grpSpPr>
          <p:sp>
            <p:nvSpPr>
              <p:cNvPr name="Freeform 41" id="41"/>
              <p:cNvSpPr/>
              <p:nvPr/>
            </p:nvSpPr>
            <p:spPr>
              <a:xfrm flipH="false" flipV="false" rot="0">
                <a:off x="508" y="0"/>
                <a:ext cx="947166" cy="947293"/>
              </a:xfrm>
              <a:custGeom>
                <a:avLst/>
                <a:gdLst/>
                <a:ahLst/>
                <a:cxnLst/>
                <a:rect r="r" b="b" t="t" l="l"/>
                <a:pathLst>
                  <a:path h="947293" w="947166">
                    <a:moveTo>
                      <a:pt x="473329" y="191643"/>
                    </a:moveTo>
                    <a:cubicBezTo>
                      <a:pt x="631317" y="191643"/>
                      <a:pt x="755523" y="315849"/>
                      <a:pt x="755523" y="473837"/>
                    </a:cubicBezTo>
                    <a:cubicBezTo>
                      <a:pt x="755523" y="631825"/>
                      <a:pt x="631317" y="766826"/>
                      <a:pt x="473329" y="766826"/>
                    </a:cubicBezTo>
                    <a:cubicBezTo>
                      <a:pt x="315849" y="766826"/>
                      <a:pt x="191643" y="631825"/>
                      <a:pt x="191643" y="473837"/>
                    </a:cubicBezTo>
                    <a:cubicBezTo>
                      <a:pt x="191643" y="315849"/>
                      <a:pt x="315849" y="191643"/>
                      <a:pt x="473329" y="191643"/>
                    </a:cubicBezTo>
                    <a:close/>
                    <a:moveTo>
                      <a:pt x="473329" y="0"/>
                    </a:moveTo>
                    <a:cubicBezTo>
                      <a:pt x="214122" y="0"/>
                      <a:pt x="0" y="214249"/>
                      <a:pt x="0" y="473837"/>
                    </a:cubicBezTo>
                    <a:cubicBezTo>
                      <a:pt x="0" y="733044"/>
                      <a:pt x="214122" y="947293"/>
                      <a:pt x="473329" y="947293"/>
                    </a:cubicBezTo>
                    <a:cubicBezTo>
                      <a:pt x="732917" y="947293"/>
                      <a:pt x="947166" y="733044"/>
                      <a:pt x="947166" y="473837"/>
                    </a:cubicBezTo>
                    <a:cubicBezTo>
                      <a:pt x="947166" y="214249"/>
                      <a:pt x="733044" y="0"/>
                      <a:pt x="473329" y="0"/>
                    </a:cubicBezTo>
                    <a:close/>
                  </a:path>
                </a:pathLst>
              </a:custGeom>
              <a:solidFill>
                <a:srgbClr val="CB6EBE"/>
              </a:solidFill>
            </p:spPr>
          </p:sp>
        </p:grpSp>
        <p:grpSp>
          <p:nvGrpSpPr>
            <p:cNvPr name="Group 42" id="42"/>
            <p:cNvGrpSpPr/>
            <p:nvPr/>
          </p:nvGrpSpPr>
          <p:grpSpPr>
            <a:xfrm rot="0">
              <a:off x="0" y="912014"/>
              <a:ext cx="948136" cy="947728"/>
              <a:chOff x="0" y="0"/>
              <a:chExt cx="948136" cy="947728"/>
            </a:xfrm>
          </p:grpSpPr>
          <p:sp>
            <p:nvSpPr>
              <p:cNvPr name="Freeform 43" id="43"/>
              <p:cNvSpPr/>
              <p:nvPr/>
            </p:nvSpPr>
            <p:spPr>
              <a:xfrm flipH="false" flipV="false" rot="0">
                <a:off x="508" y="0"/>
                <a:ext cx="947166" cy="947293"/>
              </a:xfrm>
              <a:custGeom>
                <a:avLst/>
                <a:gdLst/>
                <a:ahLst/>
                <a:cxnLst/>
                <a:rect r="r" b="b" t="t" l="l"/>
                <a:pathLst>
                  <a:path h="947293" w="947166">
                    <a:moveTo>
                      <a:pt x="473329" y="191643"/>
                    </a:moveTo>
                    <a:cubicBezTo>
                      <a:pt x="631317" y="191643"/>
                      <a:pt x="755523" y="315849"/>
                      <a:pt x="755523" y="473837"/>
                    </a:cubicBezTo>
                    <a:cubicBezTo>
                      <a:pt x="755523" y="631825"/>
                      <a:pt x="631317" y="766826"/>
                      <a:pt x="473329" y="766826"/>
                    </a:cubicBezTo>
                    <a:cubicBezTo>
                      <a:pt x="315849" y="766826"/>
                      <a:pt x="191643" y="631825"/>
                      <a:pt x="191643" y="473837"/>
                    </a:cubicBezTo>
                    <a:cubicBezTo>
                      <a:pt x="191643" y="315849"/>
                      <a:pt x="315849" y="191643"/>
                      <a:pt x="473329" y="191643"/>
                    </a:cubicBezTo>
                    <a:close/>
                    <a:moveTo>
                      <a:pt x="473329" y="0"/>
                    </a:moveTo>
                    <a:cubicBezTo>
                      <a:pt x="214122" y="0"/>
                      <a:pt x="0" y="214249"/>
                      <a:pt x="0" y="473837"/>
                    </a:cubicBezTo>
                    <a:cubicBezTo>
                      <a:pt x="0" y="733044"/>
                      <a:pt x="214122" y="947293"/>
                      <a:pt x="473329" y="947293"/>
                    </a:cubicBezTo>
                    <a:cubicBezTo>
                      <a:pt x="732917" y="947293"/>
                      <a:pt x="947166" y="733044"/>
                      <a:pt x="947166" y="473837"/>
                    </a:cubicBezTo>
                    <a:cubicBezTo>
                      <a:pt x="947166" y="214249"/>
                      <a:pt x="733044" y="0"/>
                      <a:pt x="473329" y="0"/>
                    </a:cubicBezTo>
                    <a:close/>
                  </a:path>
                </a:pathLst>
              </a:custGeom>
              <a:solidFill>
                <a:srgbClr val="D8E4F7"/>
              </a:solidFill>
            </p:spPr>
          </p:sp>
        </p:grpSp>
      </p:grpSp>
      <p:grpSp>
        <p:nvGrpSpPr>
          <p:cNvPr name="Group 44" id="44"/>
          <p:cNvGrpSpPr/>
          <p:nvPr/>
        </p:nvGrpSpPr>
        <p:grpSpPr>
          <a:xfrm rot="0">
            <a:off x="12140093" y="9531654"/>
            <a:ext cx="3942703" cy="755346"/>
            <a:chOff x="0" y="0"/>
            <a:chExt cx="5256937" cy="1007128"/>
          </a:xfrm>
        </p:grpSpPr>
        <p:sp>
          <p:nvSpPr>
            <p:cNvPr name="Freeform 45" id="45"/>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6" id="46"/>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028700" y="1386876"/>
            <a:ext cx="15788493" cy="3870978"/>
          </a:xfrm>
          <a:prstGeom prst="rect">
            <a:avLst/>
          </a:prstGeom>
        </p:spPr>
        <p:txBody>
          <a:bodyPr anchor="t" rtlCol="false" tIns="0" lIns="0" bIns="0" rIns="0">
            <a:spAutoFit/>
          </a:bodyPr>
          <a:lstStyle/>
          <a:p>
            <a:pPr algn="ctr">
              <a:lnSpc>
                <a:spcPts val="15052"/>
              </a:lnSpc>
            </a:pPr>
            <a:r>
              <a:rPr lang="en-US" sz="12543">
                <a:solidFill>
                  <a:srgbClr val="1F3374"/>
                </a:solidFill>
                <a:latin typeface="Arimo Bold"/>
              </a:rPr>
              <a:t>La méthode </a:t>
            </a:r>
          </a:p>
          <a:p>
            <a:pPr algn="ctr">
              <a:lnSpc>
                <a:spcPts val="15052"/>
              </a:lnSpc>
            </a:pPr>
            <a:r>
              <a:rPr lang="en-US" sz="12543">
                <a:solidFill>
                  <a:srgbClr val="1F3374"/>
                </a:solidFill>
                <a:latin typeface="Arimo Bold"/>
              </a:rPr>
              <a:t>K-means</a:t>
            </a:r>
          </a:p>
        </p:txBody>
      </p:sp>
      <p:sp>
        <p:nvSpPr>
          <p:cNvPr name="Freeform 35" id="35"/>
          <p:cNvSpPr/>
          <p:nvPr/>
        </p:nvSpPr>
        <p:spPr>
          <a:xfrm flipH="false" flipV="false" rot="0">
            <a:off x="5057550" y="5451450"/>
            <a:ext cx="8172898" cy="3756550"/>
          </a:xfrm>
          <a:custGeom>
            <a:avLst/>
            <a:gdLst/>
            <a:ahLst/>
            <a:cxnLst/>
            <a:rect r="r" b="b" t="t" l="l"/>
            <a:pathLst>
              <a:path h="3756550" w="8172898">
                <a:moveTo>
                  <a:pt x="0" y="0"/>
                </a:moveTo>
                <a:lnTo>
                  <a:pt x="8172898" y="0"/>
                </a:lnTo>
                <a:lnTo>
                  <a:pt x="8172898" y="3756550"/>
                </a:lnTo>
                <a:lnTo>
                  <a:pt x="0" y="3756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9131160" y="2520864"/>
            <a:ext cx="6865968" cy="4992590"/>
          </a:xfrm>
          <a:custGeom>
            <a:avLst/>
            <a:gdLst/>
            <a:ahLst/>
            <a:cxnLst/>
            <a:rect r="r" b="b" t="t" l="l"/>
            <a:pathLst>
              <a:path h="4992590" w="6865968">
                <a:moveTo>
                  <a:pt x="0" y="0"/>
                </a:moveTo>
                <a:lnTo>
                  <a:pt x="6865968" y="0"/>
                </a:lnTo>
                <a:lnTo>
                  <a:pt x="6865968" y="4992590"/>
                </a:lnTo>
                <a:lnTo>
                  <a:pt x="0" y="4992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9314956" y="2705316"/>
            <a:ext cx="6498222" cy="3963434"/>
          </a:xfrm>
          <a:custGeom>
            <a:avLst/>
            <a:gdLst/>
            <a:ahLst/>
            <a:cxnLst/>
            <a:rect r="r" b="b" t="t" l="l"/>
            <a:pathLst>
              <a:path h="3963434" w="6498222">
                <a:moveTo>
                  <a:pt x="0" y="0"/>
                </a:moveTo>
                <a:lnTo>
                  <a:pt x="6498222" y="0"/>
                </a:lnTo>
                <a:lnTo>
                  <a:pt x="6498222" y="3963434"/>
                </a:lnTo>
                <a:lnTo>
                  <a:pt x="0" y="3963434"/>
                </a:lnTo>
                <a:lnTo>
                  <a:pt x="0" y="0"/>
                </a:lnTo>
                <a:close/>
              </a:path>
            </a:pathLst>
          </a:custGeom>
          <a:blipFill>
            <a:blip r:embed="rId6"/>
            <a:stretch>
              <a:fillRect l="0" t="-2978" r="-2" b="-6299"/>
            </a:stretch>
          </a:blipFill>
        </p:spPr>
      </p:sp>
      <p:sp>
        <p:nvSpPr>
          <p:cNvPr name="TextBox 36" id="36"/>
          <p:cNvSpPr txBox="true"/>
          <p:nvPr/>
        </p:nvSpPr>
        <p:spPr>
          <a:xfrm rot="0">
            <a:off x="1877675" y="876454"/>
            <a:ext cx="9579332" cy="1095375"/>
          </a:xfrm>
          <a:prstGeom prst="rect">
            <a:avLst/>
          </a:prstGeom>
        </p:spPr>
        <p:txBody>
          <a:bodyPr anchor="t" rtlCol="false" tIns="0" lIns="0" bIns="0" rIns="0">
            <a:spAutoFit/>
          </a:bodyPr>
          <a:lstStyle/>
          <a:p>
            <a:pPr algn="l">
              <a:lnSpc>
                <a:spcPts val="8400"/>
              </a:lnSpc>
            </a:pPr>
            <a:r>
              <a:rPr lang="en-US" sz="7000">
                <a:solidFill>
                  <a:srgbClr val="1F3374"/>
                </a:solidFill>
                <a:latin typeface="Arimo Bold"/>
              </a:rPr>
              <a:t>Définition &amp; Objectif</a:t>
            </a:r>
          </a:p>
        </p:txBody>
      </p:sp>
      <p:sp>
        <p:nvSpPr>
          <p:cNvPr name="TextBox 37" id="37"/>
          <p:cNvSpPr txBox="true"/>
          <p:nvPr/>
        </p:nvSpPr>
        <p:spPr>
          <a:xfrm rot="0">
            <a:off x="1028700" y="2209954"/>
            <a:ext cx="7305023" cy="6149340"/>
          </a:xfrm>
          <a:prstGeom prst="rect">
            <a:avLst/>
          </a:prstGeom>
        </p:spPr>
        <p:txBody>
          <a:bodyPr anchor="t" rtlCol="false" tIns="0" lIns="0" bIns="0" rIns="0">
            <a:spAutoFit/>
          </a:bodyPr>
          <a:lstStyle/>
          <a:p>
            <a:pPr algn="l" marL="755651" indent="-377825" lvl="1">
              <a:lnSpc>
                <a:spcPts val="4830"/>
              </a:lnSpc>
              <a:buFont typeface="Arial"/>
              <a:buChar char="•"/>
            </a:pPr>
            <a:r>
              <a:rPr lang="en-US" sz="3500">
                <a:solidFill>
                  <a:srgbClr val="000000"/>
                </a:solidFill>
                <a:latin typeface="Arial"/>
              </a:rPr>
              <a:t> La méthode de k-means est un algorithme de clustering.</a:t>
            </a:r>
          </a:p>
          <a:p>
            <a:pPr algn="l">
              <a:lnSpc>
                <a:spcPts val="4830"/>
              </a:lnSpc>
            </a:pPr>
          </a:p>
          <a:p>
            <a:pPr algn="l" marL="755651" indent="-377825" lvl="1">
              <a:lnSpc>
                <a:spcPts val="4830"/>
              </a:lnSpc>
              <a:buFont typeface="Arial"/>
              <a:buChar char="•"/>
            </a:pPr>
            <a:r>
              <a:rPr lang="en-US" sz="3500">
                <a:solidFill>
                  <a:srgbClr val="000000"/>
                </a:solidFill>
                <a:latin typeface="Arial"/>
              </a:rPr>
              <a:t> L’objectif de l’algorithme est de partitionner les données en clusters de telle sorte que les points au sein de chaque cluster soient similaires entre eux et différents des points des autres clusters. </a:t>
            </a:r>
          </a:p>
        </p:txBody>
      </p:sp>
      <p:sp>
        <p:nvSpPr>
          <p:cNvPr name="Freeform 38" id="38"/>
          <p:cNvSpPr/>
          <p:nvPr/>
        </p:nvSpPr>
        <p:spPr>
          <a:xfrm flipH="false" flipV="false" rot="0">
            <a:off x="10281414" y="6918536"/>
            <a:ext cx="2148592" cy="351352"/>
          </a:xfrm>
          <a:custGeom>
            <a:avLst/>
            <a:gdLst/>
            <a:ahLst/>
            <a:cxnLst/>
            <a:rect r="r" b="b" t="t" l="l"/>
            <a:pathLst>
              <a:path h="351352" w="2148592">
                <a:moveTo>
                  <a:pt x="0" y="0"/>
                </a:moveTo>
                <a:lnTo>
                  <a:pt x="2148592" y="0"/>
                </a:lnTo>
                <a:lnTo>
                  <a:pt x="2148592" y="351352"/>
                </a:lnTo>
                <a:lnTo>
                  <a:pt x="0" y="351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9" id="39"/>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47814" y="184996"/>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8447925" y="4603274"/>
            <a:ext cx="9300168" cy="1876351"/>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Introduction</a:t>
            </a:r>
          </a:p>
        </p:txBody>
      </p:sp>
      <p:sp>
        <p:nvSpPr>
          <p:cNvPr name="TextBox 35" id="35"/>
          <p:cNvSpPr txBox="true"/>
          <p:nvPr/>
        </p:nvSpPr>
        <p:spPr>
          <a:xfrm rot="0">
            <a:off x="10998025" y="2655738"/>
            <a:ext cx="2781750" cy="1876351"/>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01</a:t>
            </a:r>
          </a:p>
        </p:txBody>
      </p:sp>
      <p:sp>
        <p:nvSpPr>
          <p:cNvPr name="Freeform 36" id="36"/>
          <p:cNvSpPr/>
          <p:nvPr/>
        </p:nvSpPr>
        <p:spPr>
          <a:xfrm flipH="false" flipV="false" rot="0">
            <a:off x="1092750" y="1760250"/>
            <a:ext cx="6519310" cy="6322250"/>
          </a:xfrm>
          <a:custGeom>
            <a:avLst/>
            <a:gdLst/>
            <a:ahLst/>
            <a:cxnLst/>
            <a:rect r="r" b="b" t="t" l="l"/>
            <a:pathLst>
              <a:path h="6322250" w="6519310">
                <a:moveTo>
                  <a:pt x="0" y="0"/>
                </a:moveTo>
                <a:lnTo>
                  <a:pt x="6519310" y="0"/>
                </a:lnTo>
                <a:lnTo>
                  <a:pt x="6519310" y="6322250"/>
                </a:lnTo>
                <a:lnTo>
                  <a:pt x="0" y="6322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2140093" y="9531654"/>
            <a:ext cx="3942703" cy="755346"/>
            <a:chOff x="0" y="0"/>
            <a:chExt cx="5256937" cy="1007128"/>
          </a:xfrm>
        </p:grpSpPr>
        <p:sp>
          <p:nvSpPr>
            <p:cNvPr name="Freeform 38" id="38"/>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518398" y="990600"/>
            <a:ext cx="8828895" cy="1095375"/>
          </a:xfrm>
          <a:prstGeom prst="rect">
            <a:avLst/>
          </a:prstGeom>
        </p:spPr>
        <p:txBody>
          <a:bodyPr anchor="t" rtlCol="false" tIns="0" lIns="0" bIns="0" rIns="0">
            <a:spAutoFit/>
          </a:bodyPr>
          <a:lstStyle/>
          <a:p>
            <a:pPr algn="l">
              <a:lnSpc>
                <a:spcPts val="8400"/>
              </a:lnSpc>
            </a:pPr>
            <a:r>
              <a:rPr lang="en-US" sz="7000">
                <a:solidFill>
                  <a:srgbClr val="1F3374"/>
                </a:solidFill>
                <a:latin typeface="Arimo Bold"/>
              </a:rPr>
              <a:t>Principe de k-means</a:t>
            </a:r>
          </a:p>
        </p:txBody>
      </p:sp>
      <p:sp>
        <p:nvSpPr>
          <p:cNvPr name="TextBox 35" id="35"/>
          <p:cNvSpPr txBox="true"/>
          <p:nvPr/>
        </p:nvSpPr>
        <p:spPr>
          <a:xfrm rot="0">
            <a:off x="625109" y="3643274"/>
            <a:ext cx="8970048" cy="3101340"/>
          </a:xfrm>
          <a:prstGeom prst="rect">
            <a:avLst/>
          </a:prstGeom>
        </p:spPr>
        <p:txBody>
          <a:bodyPr anchor="t" rtlCol="false" tIns="0" lIns="0" bIns="0" rIns="0">
            <a:spAutoFit/>
          </a:bodyPr>
          <a:lstStyle/>
          <a:p>
            <a:pPr algn="l">
              <a:lnSpc>
                <a:spcPts val="4829"/>
              </a:lnSpc>
            </a:pPr>
            <a:r>
              <a:rPr lang="en-US" sz="3499">
                <a:solidFill>
                  <a:srgbClr val="000000"/>
                </a:solidFill>
                <a:latin typeface="Arial"/>
              </a:rPr>
              <a:t>Le principe de K-means est de </a:t>
            </a:r>
            <a:r>
              <a:rPr lang="en-US" sz="3499">
                <a:solidFill>
                  <a:srgbClr val="000000"/>
                </a:solidFill>
                <a:latin typeface="Arial Bold"/>
              </a:rPr>
              <a:t>regrouper </a:t>
            </a:r>
            <a:r>
              <a:rPr lang="en-US" sz="3499">
                <a:solidFill>
                  <a:srgbClr val="000000"/>
                </a:solidFill>
                <a:latin typeface="Arial"/>
              </a:rPr>
              <a:t>les données en K clusters en </a:t>
            </a:r>
            <a:r>
              <a:rPr lang="en-US" sz="3499">
                <a:solidFill>
                  <a:srgbClr val="000000"/>
                </a:solidFill>
                <a:latin typeface="Arial Bold"/>
              </a:rPr>
              <a:t>minimisant </a:t>
            </a:r>
            <a:r>
              <a:rPr lang="en-US" sz="3499">
                <a:solidFill>
                  <a:srgbClr val="000000"/>
                </a:solidFill>
                <a:latin typeface="Arial"/>
              </a:rPr>
              <a:t>la distance entre </a:t>
            </a:r>
            <a:r>
              <a:rPr lang="en-US" sz="3499" u="sng">
                <a:solidFill>
                  <a:srgbClr val="000000"/>
                </a:solidFill>
                <a:latin typeface="Arial"/>
              </a:rPr>
              <a:t>chaque point</a:t>
            </a:r>
            <a:r>
              <a:rPr lang="en-US" sz="3499">
                <a:solidFill>
                  <a:srgbClr val="000000"/>
                </a:solidFill>
                <a:latin typeface="Arial"/>
              </a:rPr>
              <a:t> et le </a:t>
            </a:r>
            <a:r>
              <a:rPr lang="en-US" sz="3499" u="sng">
                <a:solidFill>
                  <a:srgbClr val="000000"/>
                </a:solidFill>
                <a:latin typeface="Arial"/>
              </a:rPr>
              <a:t>centroïde</a:t>
            </a:r>
            <a:r>
              <a:rPr lang="en-US" sz="3499">
                <a:solidFill>
                  <a:srgbClr val="000000"/>
                </a:solidFill>
                <a:latin typeface="Arial"/>
              </a:rPr>
              <a:t> de son cluster, en commençant par choisir un nombre </a:t>
            </a:r>
            <a:r>
              <a:rPr lang="en-US" sz="3499">
                <a:solidFill>
                  <a:srgbClr val="000000"/>
                </a:solidFill>
                <a:latin typeface="Arial Bold"/>
              </a:rPr>
              <a:t>quelconque </a:t>
            </a:r>
            <a:r>
              <a:rPr lang="en-US" sz="3499">
                <a:solidFill>
                  <a:srgbClr val="000000"/>
                </a:solidFill>
                <a:latin typeface="Arial"/>
              </a:rPr>
              <a:t>de centres initiaux.</a:t>
            </a:r>
          </a:p>
        </p:txBody>
      </p:sp>
      <p:grpSp>
        <p:nvGrpSpPr>
          <p:cNvPr name="Group 36" id="36"/>
          <p:cNvGrpSpPr/>
          <p:nvPr/>
        </p:nvGrpSpPr>
        <p:grpSpPr>
          <a:xfrm rot="0">
            <a:off x="12687669" y="1028700"/>
            <a:ext cx="3329236" cy="6352408"/>
            <a:chOff x="0" y="0"/>
            <a:chExt cx="4438981" cy="8469877"/>
          </a:xfrm>
        </p:grpSpPr>
        <p:sp>
          <p:nvSpPr>
            <p:cNvPr name="Freeform 37" id="37"/>
            <p:cNvSpPr/>
            <p:nvPr/>
          </p:nvSpPr>
          <p:spPr>
            <a:xfrm flipH="false" flipV="false" rot="0">
              <a:off x="0" y="0"/>
              <a:ext cx="4438904" cy="8469884"/>
            </a:xfrm>
            <a:custGeom>
              <a:avLst/>
              <a:gdLst/>
              <a:ahLst/>
              <a:cxnLst/>
              <a:rect r="r" b="b" t="t" l="l"/>
              <a:pathLst>
                <a:path h="8469884" w="4438904">
                  <a:moveTo>
                    <a:pt x="0" y="0"/>
                  </a:moveTo>
                  <a:lnTo>
                    <a:pt x="0" y="8469884"/>
                  </a:lnTo>
                  <a:lnTo>
                    <a:pt x="4438904" y="8469884"/>
                  </a:lnTo>
                  <a:lnTo>
                    <a:pt x="4438904" y="0"/>
                  </a:lnTo>
                  <a:close/>
                </a:path>
              </a:pathLst>
            </a:custGeom>
            <a:solidFill>
              <a:srgbClr val="F05555"/>
            </a:solidFill>
          </p:spPr>
        </p:sp>
      </p:grpSp>
      <p:sp>
        <p:nvSpPr>
          <p:cNvPr name="Freeform 38" id="38"/>
          <p:cNvSpPr/>
          <p:nvPr/>
        </p:nvSpPr>
        <p:spPr>
          <a:xfrm flipH="false" flipV="false" rot="0">
            <a:off x="12517337" y="760213"/>
            <a:ext cx="3669946" cy="7449356"/>
          </a:xfrm>
          <a:custGeom>
            <a:avLst/>
            <a:gdLst/>
            <a:ahLst/>
            <a:cxnLst/>
            <a:rect r="r" b="b" t="t" l="l"/>
            <a:pathLst>
              <a:path h="7449356" w="3669946">
                <a:moveTo>
                  <a:pt x="0" y="0"/>
                </a:moveTo>
                <a:lnTo>
                  <a:pt x="3669946" y="0"/>
                </a:lnTo>
                <a:lnTo>
                  <a:pt x="3669946" y="7449356"/>
                </a:lnTo>
                <a:lnTo>
                  <a:pt x="0" y="7449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12687711" y="1125261"/>
            <a:ext cx="3329194" cy="6352394"/>
          </a:xfrm>
          <a:custGeom>
            <a:avLst/>
            <a:gdLst/>
            <a:ahLst/>
            <a:cxnLst/>
            <a:rect r="r" b="b" t="t" l="l"/>
            <a:pathLst>
              <a:path h="6352394" w="3329194">
                <a:moveTo>
                  <a:pt x="0" y="0"/>
                </a:moveTo>
                <a:lnTo>
                  <a:pt x="3329194" y="0"/>
                </a:lnTo>
                <a:lnTo>
                  <a:pt x="3329194" y="6352394"/>
                </a:lnTo>
                <a:lnTo>
                  <a:pt x="0" y="6352394"/>
                </a:lnTo>
                <a:lnTo>
                  <a:pt x="0" y="0"/>
                </a:lnTo>
                <a:close/>
              </a:path>
            </a:pathLst>
          </a:custGeom>
          <a:blipFill>
            <a:blip r:embed="rId6"/>
            <a:stretch>
              <a:fillRect l="-13629" t="0" r="-13639" b="0"/>
            </a:stretch>
          </a:blipFill>
        </p:spPr>
      </p:sp>
      <p:sp>
        <p:nvSpPr>
          <p:cNvPr name="Freeform 40" id="40"/>
          <p:cNvSpPr/>
          <p:nvPr/>
        </p:nvSpPr>
        <p:spPr>
          <a:xfrm flipH="false" flipV="false" rot="0">
            <a:off x="13278014" y="1735786"/>
            <a:ext cx="2148592" cy="351352"/>
          </a:xfrm>
          <a:custGeom>
            <a:avLst/>
            <a:gdLst/>
            <a:ahLst/>
            <a:cxnLst/>
            <a:rect r="r" b="b" t="t" l="l"/>
            <a:pathLst>
              <a:path h="351352" w="2148592">
                <a:moveTo>
                  <a:pt x="0" y="0"/>
                </a:moveTo>
                <a:lnTo>
                  <a:pt x="2148592" y="0"/>
                </a:lnTo>
                <a:lnTo>
                  <a:pt x="2148592" y="351352"/>
                </a:lnTo>
                <a:lnTo>
                  <a:pt x="0" y="351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1" id="41"/>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82836"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8664207" y="1550229"/>
            <a:ext cx="8894062" cy="1057275"/>
          </a:xfrm>
          <a:prstGeom prst="rect">
            <a:avLst/>
          </a:prstGeom>
        </p:spPr>
        <p:txBody>
          <a:bodyPr anchor="t" rtlCol="false" tIns="0" lIns="0" bIns="0" rIns="0">
            <a:spAutoFit/>
          </a:bodyPr>
          <a:lstStyle/>
          <a:p>
            <a:pPr algn="l">
              <a:lnSpc>
                <a:spcPts val="8162"/>
              </a:lnSpc>
            </a:pPr>
            <a:r>
              <a:rPr lang="en-US" sz="6802">
                <a:solidFill>
                  <a:srgbClr val="1F3374"/>
                </a:solidFill>
                <a:latin typeface="Arimo Bold"/>
              </a:rPr>
              <a:t>Méthode du coude </a:t>
            </a:r>
          </a:p>
        </p:txBody>
      </p:sp>
      <p:sp>
        <p:nvSpPr>
          <p:cNvPr name="TextBox 35" id="35"/>
          <p:cNvSpPr txBox="true"/>
          <p:nvPr/>
        </p:nvSpPr>
        <p:spPr>
          <a:xfrm rot="0">
            <a:off x="8416343" y="3373054"/>
            <a:ext cx="8842957" cy="1882140"/>
          </a:xfrm>
          <a:prstGeom prst="rect">
            <a:avLst/>
          </a:prstGeom>
        </p:spPr>
        <p:txBody>
          <a:bodyPr anchor="t" rtlCol="false" tIns="0" lIns="0" bIns="0" rIns="0">
            <a:spAutoFit/>
          </a:bodyPr>
          <a:lstStyle/>
          <a:p>
            <a:pPr algn="l">
              <a:lnSpc>
                <a:spcPts val="4830"/>
              </a:lnSpc>
            </a:pPr>
            <a:r>
              <a:rPr lang="en-US" sz="3500">
                <a:solidFill>
                  <a:srgbClr val="000000"/>
                </a:solidFill>
                <a:latin typeface="Arial"/>
              </a:rPr>
              <a:t>C’est la méthode la plus simple mais efficace pour déterminer le </a:t>
            </a:r>
            <a:r>
              <a:rPr lang="en-US" sz="3500">
                <a:solidFill>
                  <a:srgbClr val="000000"/>
                </a:solidFill>
                <a:latin typeface="Arial Bold"/>
              </a:rPr>
              <a:t>nombre optimal</a:t>
            </a:r>
            <a:r>
              <a:rPr lang="en-US" sz="3500">
                <a:solidFill>
                  <a:srgbClr val="000000"/>
                </a:solidFill>
                <a:latin typeface="Arial"/>
              </a:rPr>
              <a:t> de clusters dans un algorithme de clustering.</a:t>
            </a:r>
          </a:p>
        </p:txBody>
      </p:sp>
      <p:sp>
        <p:nvSpPr>
          <p:cNvPr name="Freeform 36" id="36"/>
          <p:cNvSpPr/>
          <p:nvPr/>
        </p:nvSpPr>
        <p:spPr>
          <a:xfrm flipH="false" flipV="false" rot="0">
            <a:off x="689482" y="2353888"/>
            <a:ext cx="7043775" cy="5212007"/>
          </a:xfrm>
          <a:custGeom>
            <a:avLst/>
            <a:gdLst/>
            <a:ahLst/>
            <a:cxnLst/>
            <a:rect r="r" b="b" t="t" l="l"/>
            <a:pathLst>
              <a:path h="5212007" w="7043775">
                <a:moveTo>
                  <a:pt x="0" y="0"/>
                </a:moveTo>
                <a:lnTo>
                  <a:pt x="7043775" y="0"/>
                </a:lnTo>
                <a:lnTo>
                  <a:pt x="7043775" y="5212007"/>
                </a:lnTo>
                <a:lnTo>
                  <a:pt x="0" y="52120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336629" y="9440879"/>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263357" y="193650"/>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92043" y="461962"/>
            <a:ext cx="15225150" cy="1095375"/>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Etapes de méthode du coude</a:t>
            </a:r>
            <a:r>
              <a:rPr lang="en-US" sz="7000">
                <a:solidFill>
                  <a:srgbClr val="1F3374"/>
                </a:solidFill>
                <a:latin typeface="Arimo Bold"/>
              </a:rPr>
              <a:t> </a:t>
            </a:r>
          </a:p>
        </p:txBody>
      </p:sp>
      <p:sp>
        <p:nvSpPr>
          <p:cNvPr name="TextBox 35" id="35"/>
          <p:cNvSpPr txBox="true"/>
          <p:nvPr/>
        </p:nvSpPr>
        <p:spPr>
          <a:xfrm rot="0">
            <a:off x="3653964" y="2133730"/>
            <a:ext cx="10809988" cy="1747647"/>
          </a:xfrm>
          <a:prstGeom prst="rect">
            <a:avLst/>
          </a:prstGeom>
        </p:spPr>
        <p:txBody>
          <a:bodyPr anchor="t" rtlCol="false" tIns="0" lIns="0" bIns="0" rIns="0">
            <a:spAutoFit/>
          </a:bodyPr>
          <a:lstStyle/>
          <a:p>
            <a:pPr algn="l">
              <a:lnSpc>
                <a:spcPts val="6623"/>
              </a:lnSpc>
            </a:pPr>
            <a:r>
              <a:rPr lang="en-US" sz="4800">
                <a:solidFill>
                  <a:srgbClr val="000000"/>
                </a:solidFill>
                <a:latin typeface="Arial"/>
              </a:rPr>
              <a:t>Calcul de l'inertie pour différents nombres de clusters</a:t>
            </a:r>
          </a:p>
        </p:txBody>
      </p:sp>
      <p:sp>
        <p:nvSpPr>
          <p:cNvPr name="Freeform 36" id="36"/>
          <p:cNvSpPr/>
          <p:nvPr/>
        </p:nvSpPr>
        <p:spPr>
          <a:xfrm flipH="false" flipV="false" rot="0">
            <a:off x="1531423" y="2276629"/>
            <a:ext cx="1882612" cy="1770014"/>
          </a:xfrm>
          <a:custGeom>
            <a:avLst/>
            <a:gdLst/>
            <a:ahLst/>
            <a:cxnLst/>
            <a:rect r="r" b="b" t="t" l="l"/>
            <a:pathLst>
              <a:path h="1770014" w="1882612">
                <a:moveTo>
                  <a:pt x="0" y="0"/>
                </a:moveTo>
                <a:lnTo>
                  <a:pt x="1882612" y="0"/>
                </a:lnTo>
                <a:lnTo>
                  <a:pt x="1882612" y="1770014"/>
                </a:lnTo>
                <a:lnTo>
                  <a:pt x="0" y="17700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2017547" y="2425554"/>
            <a:ext cx="1061010" cy="1434065"/>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1</a:t>
            </a:r>
          </a:p>
        </p:txBody>
      </p:sp>
      <p:sp>
        <p:nvSpPr>
          <p:cNvPr name="TextBox 38" id="38"/>
          <p:cNvSpPr txBox="true"/>
          <p:nvPr/>
        </p:nvSpPr>
        <p:spPr>
          <a:xfrm rot="0">
            <a:off x="5156462" y="4968810"/>
            <a:ext cx="11553348" cy="909447"/>
          </a:xfrm>
          <a:prstGeom prst="rect">
            <a:avLst/>
          </a:prstGeom>
        </p:spPr>
        <p:txBody>
          <a:bodyPr anchor="t" rtlCol="false" tIns="0" lIns="0" bIns="0" rIns="0">
            <a:spAutoFit/>
          </a:bodyPr>
          <a:lstStyle/>
          <a:p>
            <a:pPr algn="l">
              <a:lnSpc>
                <a:spcPts val="6623"/>
              </a:lnSpc>
            </a:pPr>
            <a:r>
              <a:rPr lang="en-US" sz="4800">
                <a:solidFill>
                  <a:srgbClr val="000000"/>
                </a:solidFill>
                <a:latin typeface="Arial"/>
              </a:rPr>
              <a:t>Traçage de la courbe du coude</a:t>
            </a:r>
          </a:p>
        </p:txBody>
      </p:sp>
      <p:sp>
        <p:nvSpPr>
          <p:cNvPr name="Freeform 39" id="39"/>
          <p:cNvSpPr/>
          <p:nvPr/>
        </p:nvSpPr>
        <p:spPr>
          <a:xfrm flipH="false" flipV="false" rot="0">
            <a:off x="3078557" y="4637193"/>
            <a:ext cx="1882612" cy="1770014"/>
          </a:xfrm>
          <a:custGeom>
            <a:avLst/>
            <a:gdLst/>
            <a:ahLst/>
            <a:cxnLst/>
            <a:rect r="r" b="b" t="t" l="l"/>
            <a:pathLst>
              <a:path h="1770014" w="1882612">
                <a:moveTo>
                  <a:pt x="0" y="0"/>
                </a:moveTo>
                <a:lnTo>
                  <a:pt x="1882612" y="0"/>
                </a:lnTo>
                <a:lnTo>
                  <a:pt x="1882612" y="1770014"/>
                </a:lnTo>
                <a:lnTo>
                  <a:pt x="0" y="17700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0" id="40"/>
          <p:cNvSpPr txBox="true"/>
          <p:nvPr/>
        </p:nvSpPr>
        <p:spPr>
          <a:xfrm rot="0">
            <a:off x="3603440" y="4777939"/>
            <a:ext cx="1061010" cy="1434065"/>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2</a:t>
            </a:r>
          </a:p>
        </p:txBody>
      </p:sp>
      <p:sp>
        <p:nvSpPr>
          <p:cNvPr name="TextBox 41" id="41"/>
          <p:cNvSpPr txBox="true"/>
          <p:nvPr/>
        </p:nvSpPr>
        <p:spPr>
          <a:xfrm rot="0">
            <a:off x="7077227" y="7040232"/>
            <a:ext cx="9035516" cy="1747647"/>
          </a:xfrm>
          <a:prstGeom prst="rect">
            <a:avLst/>
          </a:prstGeom>
        </p:spPr>
        <p:txBody>
          <a:bodyPr anchor="t" rtlCol="false" tIns="0" lIns="0" bIns="0" rIns="0">
            <a:spAutoFit/>
          </a:bodyPr>
          <a:lstStyle/>
          <a:p>
            <a:pPr algn="l">
              <a:lnSpc>
                <a:spcPts val="6623"/>
              </a:lnSpc>
            </a:pPr>
            <a:r>
              <a:rPr lang="en-US" sz="4800">
                <a:solidFill>
                  <a:srgbClr val="000000"/>
                </a:solidFill>
                <a:latin typeface="Arial"/>
              </a:rPr>
              <a:t>Détermination du </a:t>
            </a:r>
            <a:r>
              <a:rPr lang="en-US" sz="4800">
                <a:solidFill>
                  <a:srgbClr val="000000"/>
                </a:solidFill>
                <a:latin typeface="Arial"/>
              </a:rPr>
              <a:t>point d'inflexion (coude) </a:t>
            </a:r>
          </a:p>
        </p:txBody>
      </p:sp>
      <p:sp>
        <p:nvSpPr>
          <p:cNvPr name="Freeform 42" id="42"/>
          <p:cNvSpPr/>
          <p:nvPr/>
        </p:nvSpPr>
        <p:spPr>
          <a:xfrm flipH="false" flipV="false" rot="0">
            <a:off x="4939371" y="7113986"/>
            <a:ext cx="1882612" cy="1770014"/>
          </a:xfrm>
          <a:custGeom>
            <a:avLst/>
            <a:gdLst/>
            <a:ahLst/>
            <a:cxnLst/>
            <a:rect r="r" b="b" t="t" l="l"/>
            <a:pathLst>
              <a:path h="1770014" w="1882612">
                <a:moveTo>
                  <a:pt x="0" y="0"/>
                </a:moveTo>
                <a:lnTo>
                  <a:pt x="1882612" y="0"/>
                </a:lnTo>
                <a:lnTo>
                  <a:pt x="1882612" y="1770014"/>
                </a:lnTo>
                <a:lnTo>
                  <a:pt x="0" y="17700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3" id="43"/>
          <p:cNvSpPr txBox="true"/>
          <p:nvPr/>
        </p:nvSpPr>
        <p:spPr>
          <a:xfrm rot="0">
            <a:off x="5443492" y="7268461"/>
            <a:ext cx="1061010" cy="1434065"/>
          </a:xfrm>
          <a:prstGeom prst="rect">
            <a:avLst/>
          </a:prstGeom>
        </p:spPr>
        <p:txBody>
          <a:bodyPr anchor="t" rtlCol="false" tIns="0" lIns="0" bIns="0" rIns="0">
            <a:spAutoFit/>
          </a:bodyPr>
          <a:lstStyle/>
          <a:p>
            <a:pPr algn="ctr">
              <a:lnSpc>
                <a:spcPts val="10992"/>
              </a:lnSpc>
            </a:pPr>
            <a:r>
              <a:rPr lang="en-US" sz="9160">
                <a:solidFill>
                  <a:srgbClr val="1F3374"/>
                </a:solidFill>
                <a:latin typeface="Arimo Bold"/>
              </a:rPr>
              <a:t>3</a:t>
            </a:r>
          </a:p>
        </p:txBody>
      </p:sp>
      <p:sp>
        <p:nvSpPr>
          <p:cNvPr name="TextBox 44" id="44"/>
          <p:cNvSpPr txBox="true"/>
          <p:nvPr/>
        </p:nvSpPr>
        <p:spPr>
          <a:xfrm rot="0">
            <a:off x="13775444" y="9528867"/>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934349" y="1174323"/>
            <a:ext cx="10659145" cy="8768584"/>
          </a:xfrm>
          <a:custGeom>
            <a:avLst/>
            <a:gdLst/>
            <a:ahLst/>
            <a:cxnLst/>
            <a:rect r="r" b="b" t="t" l="l"/>
            <a:pathLst>
              <a:path h="8768584" w="10659145">
                <a:moveTo>
                  <a:pt x="0" y="0"/>
                </a:moveTo>
                <a:lnTo>
                  <a:pt x="10659144" y="0"/>
                </a:lnTo>
                <a:lnTo>
                  <a:pt x="10659144" y="8768584"/>
                </a:lnTo>
                <a:lnTo>
                  <a:pt x="0" y="8768584"/>
                </a:lnTo>
                <a:lnTo>
                  <a:pt x="0" y="0"/>
                </a:lnTo>
                <a:close/>
              </a:path>
            </a:pathLst>
          </a:custGeom>
          <a:blipFill>
            <a:blip r:embed="rId2"/>
            <a:stretch>
              <a:fillRect l="0" t="-1459" r="0" b="-1459"/>
            </a:stretch>
          </a:blipFill>
        </p:spPr>
      </p:sp>
      <p:sp>
        <p:nvSpPr>
          <p:cNvPr name="TextBox 3" id="3"/>
          <p:cNvSpPr txBox="true"/>
          <p:nvPr/>
        </p:nvSpPr>
        <p:spPr>
          <a:xfrm rot="0">
            <a:off x="609235" y="2636031"/>
            <a:ext cx="6141712" cy="314960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Arial"/>
              </a:rPr>
              <a:t>On </a:t>
            </a:r>
            <a:r>
              <a:rPr lang="en-US" sz="3500">
                <a:solidFill>
                  <a:srgbClr val="000000"/>
                </a:solidFill>
                <a:latin typeface="Arial"/>
              </a:rPr>
              <a:t>cherche le point dans le graphe où l'inertie intra-cluster commence à diminuer plus lentement.</a:t>
            </a:r>
          </a:p>
          <a:p>
            <a:pPr algn="l">
              <a:lnSpc>
                <a:spcPts val="4900"/>
              </a:lnSpc>
              <a:spcBef>
                <a:spcPct val="0"/>
              </a:spcBef>
            </a:pPr>
            <a:r>
              <a:rPr lang="en-US" sz="3500">
                <a:solidFill>
                  <a:srgbClr val="000000"/>
                </a:solidFill>
                <a:latin typeface="Arial Bold"/>
              </a:rPr>
              <a:t>On a choisi k=3.</a:t>
            </a:r>
          </a:p>
        </p:txBody>
      </p:sp>
      <p:sp>
        <p:nvSpPr>
          <p:cNvPr name="TextBox 4" id="4"/>
          <p:cNvSpPr txBox="true"/>
          <p:nvPr/>
        </p:nvSpPr>
        <p:spPr>
          <a:xfrm rot="0">
            <a:off x="609235" y="318266"/>
            <a:ext cx="12291060" cy="856057"/>
          </a:xfrm>
          <a:prstGeom prst="rect">
            <a:avLst/>
          </a:prstGeom>
        </p:spPr>
        <p:txBody>
          <a:bodyPr anchor="t" rtlCol="false" tIns="0" lIns="0" bIns="0" rIns="0">
            <a:spAutoFit/>
          </a:bodyPr>
          <a:lstStyle/>
          <a:p>
            <a:pPr algn="ctr">
              <a:lnSpc>
                <a:spcPts val="6365"/>
              </a:lnSpc>
              <a:spcBef>
                <a:spcPct val="0"/>
              </a:spcBef>
            </a:pPr>
            <a:r>
              <a:rPr lang="en-US" sz="4546">
                <a:solidFill>
                  <a:srgbClr val="1F3374"/>
                </a:solidFill>
                <a:latin typeface="Arial Bold"/>
              </a:rPr>
              <a:t> Tester pour un nombre de clusters de 1 à 10</a:t>
            </a:r>
          </a:p>
        </p:txBody>
      </p:sp>
      <p:sp>
        <p:nvSpPr>
          <p:cNvPr name="TextBox 5" id="5"/>
          <p:cNvSpPr txBox="true"/>
          <p:nvPr/>
        </p:nvSpPr>
        <p:spPr>
          <a:xfrm rot="0">
            <a:off x="609235" y="9462848"/>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1900" y="4835534"/>
            <a:ext cx="16951594" cy="2611401"/>
          </a:xfrm>
          <a:custGeom>
            <a:avLst/>
            <a:gdLst/>
            <a:ahLst/>
            <a:cxnLst/>
            <a:rect r="r" b="b" t="t" l="l"/>
            <a:pathLst>
              <a:path h="2611401" w="16951594">
                <a:moveTo>
                  <a:pt x="0" y="0"/>
                </a:moveTo>
                <a:lnTo>
                  <a:pt x="16951593" y="0"/>
                </a:lnTo>
                <a:lnTo>
                  <a:pt x="16951593" y="2611401"/>
                </a:lnTo>
                <a:lnTo>
                  <a:pt x="0" y="2611401"/>
                </a:lnTo>
                <a:lnTo>
                  <a:pt x="0" y="0"/>
                </a:lnTo>
                <a:close/>
              </a:path>
            </a:pathLst>
          </a:custGeom>
          <a:blipFill>
            <a:blip r:embed="rId2"/>
            <a:stretch>
              <a:fillRect l="0" t="0" r="0" b="0"/>
            </a:stretch>
          </a:blipFill>
        </p:spPr>
      </p:sp>
      <p:sp>
        <p:nvSpPr>
          <p:cNvPr name="TextBox 3" id="3"/>
          <p:cNvSpPr txBox="true"/>
          <p:nvPr/>
        </p:nvSpPr>
        <p:spPr>
          <a:xfrm rot="0">
            <a:off x="706306" y="285750"/>
            <a:ext cx="12526648" cy="742950"/>
          </a:xfrm>
          <a:prstGeom prst="rect">
            <a:avLst/>
          </a:prstGeom>
        </p:spPr>
        <p:txBody>
          <a:bodyPr anchor="t" rtlCol="false" tIns="0" lIns="0" bIns="0" rIns="0">
            <a:spAutoFit/>
          </a:bodyPr>
          <a:lstStyle/>
          <a:p>
            <a:pPr algn="l">
              <a:lnSpc>
                <a:spcPts val="5760"/>
              </a:lnSpc>
            </a:pPr>
            <a:r>
              <a:rPr lang="en-US" sz="4800">
                <a:solidFill>
                  <a:srgbClr val="1F3374"/>
                </a:solidFill>
                <a:latin typeface="Arimo Bold"/>
              </a:rPr>
              <a:t>K-means avec k =3</a:t>
            </a:r>
          </a:p>
        </p:txBody>
      </p:sp>
      <p:sp>
        <p:nvSpPr>
          <p:cNvPr name="TextBox 4" id="4"/>
          <p:cNvSpPr txBox="true"/>
          <p:nvPr/>
        </p:nvSpPr>
        <p:spPr>
          <a:xfrm rot="0">
            <a:off x="1028700" y="1737923"/>
            <a:ext cx="15179937" cy="2743200"/>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000000"/>
                </a:solidFill>
                <a:latin typeface="Arial"/>
              </a:rPr>
              <a:t> Le clustering de nos données (nos individus) sous forme de 3 clusters.</a:t>
            </a:r>
          </a:p>
          <a:p>
            <a:pPr algn="l">
              <a:lnSpc>
                <a:spcPts val="4200"/>
              </a:lnSpc>
            </a:pPr>
          </a:p>
          <a:p>
            <a:pPr algn="l" marL="755651" indent="-377825" lvl="1">
              <a:lnSpc>
                <a:spcPts val="4200"/>
              </a:lnSpc>
              <a:buFont typeface="Arial"/>
              <a:buChar char="•"/>
            </a:pPr>
            <a:r>
              <a:rPr lang="en-US" sz="3500">
                <a:solidFill>
                  <a:srgbClr val="000000"/>
                </a:solidFill>
                <a:latin typeface="Arial"/>
              </a:rPr>
              <a:t>La variable la plus discriminante dans les 2 clusters % au 1er cluster est PRICE !</a:t>
            </a:r>
          </a:p>
          <a:p>
            <a:pPr algn="l">
              <a:lnSpc>
                <a:spcPts val="4200"/>
              </a:lnSpc>
            </a:pPr>
          </a:p>
        </p:txBody>
      </p:sp>
      <p:sp>
        <p:nvSpPr>
          <p:cNvPr name="TextBox 5" id="5"/>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379958" y="396426"/>
            <a:ext cx="11868553" cy="8861874"/>
          </a:xfrm>
          <a:custGeom>
            <a:avLst/>
            <a:gdLst/>
            <a:ahLst/>
            <a:cxnLst/>
            <a:rect r="r" b="b" t="t" l="l"/>
            <a:pathLst>
              <a:path h="8861874" w="11868553">
                <a:moveTo>
                  <a:pt x="0" y="0"/>
                </a:moveTo>
                <a:lnTo>
                  <a:pt x="11868553" y="0"/>
                </a:lnTo>
                <a:lnTo>
                  <a:pt x="11868553" y="8861874"/>
                </a:lnTo>
                <a:lnTo>
                  <a:pt x="0" y="8861874"/>
                </a:lnTo>
                <a:lnTo>
                  <a:pt x="0" y="0"/>
                </a:lnTo>
                <a:close/>
              </a:path>
            </a:pathLst>
          </a:custGeom>
          <a:blipFill>
            <a:blip r:embed="rId2"/>
            <a:stretch>
              <a:fillRect l="0" t="0" r="0" b="-2006"/>
            </a:stretch>
          </a:blipFill>
        </p:spPr>
      </p:sp>
      <p:sp>
        <p:nvSpPr>
          <p:cNvPr name="Freeform 3" id="3"/>
          <p:cNvSpPr/>
          <p:nvPr/>
        </p:nvSpPr>
        <p:spPr>
          <a:xfrm flipH="false" flipV="false" rot="0">
            <a:off x="668203" y="9380602"/>
            <a:ext cx="545919" cy="545236"/>
          </a:xfrm>
          <a:custGeom>
            <a:avLst/>
            <a:gdLst/>
            <a:ahLst/>
            <a:cxnLst/>
            <a:rect r="r" b="b" t="t" l="l"/>
            <a:pathLst>
              <a:path h="545236" w="545919">
                <a:moveTo>
                  <a:pt x="0" y="0"/>
                </a:moveTo>
                <a:lnTo>
                  <a:pt x="545919" y="0"/>
                </a:lnTo>
                <a:lnTo>
                  <a:pt x="545919" y="545236"/>
                </a:lnTo>
                <a:lnTo>
                  <a:pt x="0" y="545236"/>
                </a:lnTo>
                <a:lnTo>
                  <a:pt x="0" y="0"/>
                </a:lnTo>
                <a:close/>
              </a:path>
            </a:pathLst>
          </a:custGeom>
          <a:blipFill>
            <a:blip r:embed="rId3"/>
            <a:stretch>
              <a:fillRect l="0" t="0" r="0" b="0"/>
            </a:stretch>
          </a:blipFill>
        </p:spPr>
      </p:sp>
      <p:sp>
        <p:nvSpPr>
          <p:cNvPr name="Freeform 4" id="4"/>
          <p:cNvSpPr/>
          <p:nvPr/>
        </p:nvSpPr>
        <p:spPr>
          <a:xfrm flipH="false" flipV="false" rot="0">
            <a:off x="295773" y="3900443"/>
            <a:ext cx="478155" cy="478155"/>
          </a:xfrm>
          <a:custGeom>
            <a:avLst/>
            <a:gdLst/>
            <a:ahLst/>
            <a:cxnLst/>
            <a:rect r="r" b="b" t="t" l="l"/>
            <a:pathLst>
              <a:path h="478155" w="478155">
                <a:moveTo>
                  <a:pt x="0" y="0"/>
                </a:moveTo>
                <a:lnTo>
                  <a:pt x="478155" y="0"/>
                </a:lnTo>
                <a:lnTo>
                  <a:pt x="478155" y="478155"/>
                </a:lnTo>
                <a:lnTo>
                  <a:pt x="0" y="478155"/>
                </a:lnTo>
                <a:lnTo>
                  <a:pt x="0" y="0"/>
                </a:lnTo>
                <a:close/>
              </a:path>
            </a:pathLst>
          </a:custGeom>
          <a:blipFill>
            <a:blip r:embed="rId4"/>
            <a:stretch>
              <a:fillRect l="-721" t="-1442" r="-721" b="0"/>
            </a:stretch>
          </a:blipFill>
        </p:spPr>
      </p:sp>
      <p:sp>
        <p:nvSpPr>
          <p:cNvPr name="Freeform 5" id="5"/>
          <p:cNvSpPr/>
          <p:nvPr/>
        </p:nvSpPr>
        <p:spPr>
          <a:xfrm flipH="false" flipV="false" rot="0">
            <a:off x="295773" y="4567395"/>
            <a:ext cx="477888" cy="477888"/>
          </a:xfrm>
          <a:custGeom>
            <a:avLst/>
            <a:gdLst/>
            <a:ahLst/>
            <a:cxnLst/>
            <a:rect r="r" b="b" t="t" l="l"/>
            <a:pathLst>
              <a:path h="477888" w="477888">
                <a:moveTo>
                  <a:pt x="0" y="0"/>
                </a:moveTo>
                <a:lnTo>
                  <a:pt x="477888" y="0"/>
                </a:lnTo>
                <a:lnTo>
                  <a:pt x="477888" y="477888"/>
                </a:lnTo>
                <a:lnTo>
                  <a:pt x="0" y="477888"/>
                </a:lnTo>
                <a:lnTo>
                  <a:pt x="0" y="0"/>
                </a:lnTo>
                <a:close/>
              </a:path>
            </a:pathLst>
          </a:custGeom>
          <a:blipFill>
            <a:blip r:embed="rId5"/>
            <a:stretch>
              <a:fillRect l="0" t="0" r="0" b="0"/>
            </a:stretch>
          </a:blipFill>
        </p:spPr>
      </p:sp>
      <p:sp>
        <p:nvSpPr>
          <p:cNvPr name="Freeform 6" id="6"/>
          <p:cNvSpPr/>
          <p:nvPr/>
        </p:nvSpPr>
        <p:spPr>
          <a:xfrm flipH="false" flipV="false" rot="0">
            <a:off x="295773" y="5245308"/>
            <a:ext cx="478155" cy="478155"/>
          </a:xfrm>
          <a:custGeom>
            <a:avLst/>
            <a:gdLst/>
            <a:ahLst/>
            <a:cxnLst/>
            <a:rect r="r" b="b" t="t" l="l"/>
            <a:pathLst>
              <a:path h="478155" w="478155">
                <a:moveTo>
                  <a:pt x="0" y="0"/>
                </a:moveTo>
                <a:lnTo>
                  <a:pt x="478155" y="0"/>
                </a:lnTo>
                <a:lnTo>
                  <a:pt x="478155" y="478155"/>
                </a:lnTo>
                <a:lnTo>
                  <a:pt x="0" y="478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15916" y="9326830"/>
            <a:ext cx="7528084" cy="53848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rial Bold"/>
              </a:rPr>
              <a:t>il existe un cluster formé d’un seul individu !</a:t>
            </a:r>
          </a:p>
        </p:txBody>
      </p:sp>
      <p:sp>
        <p:nvSpPr>
          <p:cNvPr name="TextBox 8" id="8"/>
          <p:cNvSpPr txBox="true"/>
          <p:nvPr/>
        </p:nvSpPr>
        <p:spPr>
          <a:xfrm rot="0">
            <a:off x="183813" y="377376"/>
            <a:ext cx="5196145" cy="1466850"/>
          </a:xfrm>
          <a:prstGeom prst="rect">
            <a:avLst/>
          </a:prstGeom>
        </p:spPr>
        <p:txBody>
          <a:bodyPr anchor="t" rtlCol="false" tIns="0" lIns="0" bIns="0" rIns="0">
            <a:spAutoFit/>
          </a:bodyPr>
          <a:lstStyle/>
          <a:p>
            <a:pPr algn="l">
              <a:lnSpc>
                <a:spcPts val="5760"/>
              </a:lnSpc>
            </a:pPr>
            <a:r>
              <a:rPr lang="en-US" sz="4800">
                <a:solidFill>
                  <a:srgbClr val="1F3374"/>
                </a:solidFill>
                <a:latin typeface="Arimo Bold"/>
              </a:rPr>
              <a:t>Projeter dans le plan factoriel</a:t>
            </a:r>
          </a:p>
        </p:txBody>
      </p:sp>
      <p:sp>
        <p:nvSpPr>
          <p:cNvPr name="TextBox 9" id="9"/>
          <p:cNvSpPr txBox="true"/>
          <p:nvPr/>
        </p:nvSpPr>
        <p:spPr>
          <a:xfrm rot="0">
            <a:off x="1028700" y="3808292"/>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0</a:t>
            </a:r>
          </a:p>
        </p:txBody>
      </p:sp>
      <p:sp>
        <p:nvSpPr>
          <p:cNvPr name="TextBox 10" id="10"/>
          <p:cNvSpPr txBox="true"/>
          <p:nvPr/>
        </p:nvSpPr>
        <p:spPr>
          <a:xfrm rot="0">
            <a:off x="1028700" y="4485060"/>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1</a:t>
            </a:r>
          </a:p>
        </p:txBody>
      </p:sp>
      <p:sp>
        <p:nvSpPr>
          <p:cNvPr name="TextBox 11" id="11"/>
          <p:cNvSpPr txBox="true"/>
          <p:nvPr/>
        </p:nvSpPr>
        <p:spPr>
          <a:xfrm rot="0">
            <a:off x="1028700" y="5160141"/>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2</a:t>
            </a:r>
          </a:p>
        </p:txBody>
      </p:sp>
      <p:sp>
        <p:nvSpPr>
          <p:cNvPr name="TextBox 12" id="12"/>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234832"/>
            <a:ext cx="17882768" cy="9811716"/>
          </a:xfrm>
          <a:custGeom>
            <a:avLst/>
            <a:gdLst/>
            <a:ahLst/>
            <a:cxnLst/>
            <a:rect r="r" b="b" t="t" l="l"/>
            <a:pathLst>
              <a:path h="9811716" w="17882768">
                <a:moveTo>
                  <a:pt x="0" y="0"/>
                </a:moveTo>
                <a:lnTo>
                  <a:pt x="17882768" y="0"/>
                </a:lnTo>
                <a:lnTo>
                  <a:pt x="17882768" y="9811716"/>
                </a:lnTo>
                <a:lnTo>
                  <a:pt x="0" y="9811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6802307" y="1198041"/>
            <a:ext cx="10649686" cy="2152650"/>
          </a:xfrm>
          <a:prstGeom prst="rect">
            <a:avLst/>
          </a:prstGeom>
        </p:spPr>
        <p:txBody>
          <a:bodyPr anchor="t" rtlCol="false" tIns="0" lIns="0" bIns="0" rIns="0">
            <a:spAutoFit/>
          </a:bodyPr>
          <a:lstStyle/>
          <a:p>
            <a:pPr algn="just">
              <a:lnSpc>
                <a:spcPts val="8400"/>
              </a:lnSpc>
            </a:pPr>
            <a:r>
              <a:rPr lang="en-US" sz="7000">
                <a:solidFill>
                  <a:srgbClr val="1F3374"/>
                </a:solidFill>
                <a:latin typeface="Arimo Bold"/>
              </a:rPr>
              <a:t>Nettoyage des données (Data cleansing)</a:t>
            </a:r>
          </a:p>
        </p:txBody>
      </p:sp>
      <p:sp>
        <p:nvSpPr>
          <p:cNvPr name="TextBox 35" id="35"/>
          <p:cNvSpPr txBox="true"/>
          <p:nvPr/>
        </p:nvSpPr>
        <p:spPr>
          <a:xfrm rot="0">
            <a:off x="7293216" y="3933097"/>
            <a:ext cx="8327582" cy="1882140"/>
          </a:xfrm>
          <a:prstGeom prst="rect">
            <a:avLst/>
          </a:prstGeom>
        </p:spPr>
        <p:txBody>
          <a:bodyPr anchor="t" rtlCol="false" tIns="0" lIns="0" bIns="0" rIns="0">
            <a:spAutoFit/>
          </a:bodyPr>
          <a:lstStyle/>
          <a:p>
            <a:pPr algn="l">
              <a:lnSpc>
                <a:spcPts val="4830"/>
              </a:lnSpc>
            </a:pPr>
            <a:r>
              <a:rPr lang="en-US" sz="3500">
                <a:solidFill>
                  <a:srgbClr val="000000"/>
                </a:solidFill>
                <a:latin typeface="Arial"/>
              </a:rPr>
              <a:t>Le Data Cleaning est un processus consistant à " nettoyer " les données.</a:t>
            </a:r>
          </a:p>
          <a:p>
            <a:pPr algn="l">
              <a:lnSpc>
                <a:spcPts val="4830"/>
              </a:lnSpc>
            </a:pPr>
          </a:p>
        </p:txBody>
      </p:sp>
      <p:sp>
        <p:nvSpPr>
          <p:cNvPr name="Freeform 36" id="36"/>
          <p:cNvSpPr/>
          <p:nvPr/>
        </p:nvSpPr>
        <p:spPr>
          <a:xfrm flipH="false" flipV="false" rot="0">
            <a:off x="884740" y="1278079"/>
            <a:ext cx="5394552" cy="7344574"/>
          </a:xfrm>
          <a:custGeom>
            <a:avLst/>
            <a:gdLst/>
            <a:ahLst/>
            <a:cxnLst/>
            <a:rect r="r" b="b" t="t" l="l"/>
            <a:pathLst>
              <a:path h="7344574" w="5394552">
                <a:moveTo>
                  <a:pt x="0" y="0"/>
                </a:moveTo>
                <a:lnTo>
                  <a:pt x="5394552" y="0"/>
                </a:lnTo>
                <a:lnTo>
                  <a:pt x="5394552" y="7344574"/>
                </a:lnTo>
                <a:lnTo>
                  <a:pt x="0" y="7344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059999" y="1474568"/>
            <a:ext cx="5044034" cy="6714968"/>
          </a:xfrm>
          <a:custGeom>
            <a:avLst/>
            <a:gdLst/>
            <a:ahLst/>
            <a:cxnLst/>
            <a:rect r="r" b="b" t="t" l="l"/>
            <a:pathLst>
              <a:path h="6714968" w="5044034">
                <a:moveTo>
                  <a:pt x="0" y="0"/>
                </a:moveTo>
                <a:lnTo>
                  <a:pt x="5044034" y="0"/>
                </a:lnTo>
                <a:lnTo>
                  <a:pt x="5044034" y="6714968"/>
                </a:lnTo>
                <a:lnTo>
                  <a:pt x="0" y="6714968"/>
                </a:lnTo>
                <a:lnTo>
                  <a:pt x="0" y="0"/>
                </a:lnTo>
                <a:close/>
              </a:path>
            </a:pathLst>
          </a:custGeom>
          <a:blipFill>
            <a:blip r:embed="rId6"/>
            <a:stretch>
              <a:fillRect l="-49957" t="0" r="-49967" b="-92"/>
            </a:stretch>
          </a:blipFill>
        </p:spPr>
      </p:sp>
      <p:grpSp>
        <p:nvGrpSpPr>
          <p:cNvPr name="Group 38" id="38"/>
          <p:cNvGrpSpPr/>
          <p:nvPr/>
        </p:nvGrpSpPr>
        <p:grpSpPr>
          <a:xfrm rot="0">
            <a:off x="5363076" y="8545438"/>
            <a:ext cx="916216" cy="133092"/>
            <a:chOff x="0" y="0"/>
            <a:chExt cx="1221621" cy="177456"/>
          </a:xfrm>
        </p:grpSpPr>
        <p:sp>
          <p:nvSpPr>
            <p:cNvPr name="Freeform 39" id="39"/>
            <p:cNvSpPr/>
            <p:nvPr/>
          </p:nvSpPr>
          <p:spPr>
            <a:xfrm flipH="false" flipV="false" rot="0">
              <a:off x="0" y="0"/>
              <a:ext cx="1221613" cy="177419"/>
            </a:xfrm>
            <a:custGeom>
              <a:avLst/>
              <a:gdLst/>
              <a:ahLst/>
              <a:cxnLst/>
              <a:rect r="r" b="b" t="t" l="l"/>
              <a:pathLst>
                <a:path h="177419" w="1221613">
                  <a:moveTo>
                    <a:pt x="41783" y="0"/>
                  </a:moveTo>
                  <a:cubicBezTo>
                    <a:pt x="18542" y="0"/>
                    <a:pt x="0" y="8001"/>
                    <a:pt x="0" y="17018"/>
                  </a:cubicBezTo>
                  <a:lnTo>
                    <a:pt x="0" y="159512"/>
                  </a:lnTo>
                  <a:cubicBezTo>
                    <a:pt x="0" y="169545"/>
                    <a:pt x="18542" y="177419"/>
                    <a:pt x="41783" y="177419"/>
                  </a:cubicBezTo>
                  <a:lnTo>
                    <a:pt x="1179830" y="177419"/>
                  </a:lnTo>
                  <a:cubicBezTo>
                    <a:pt x="1203071" y="177419"/>
                    <a:pt x="1221613" y="169418"/>
                    <a:pt x="1221613" y="159512"/>
                  </a:cubicBezTo>
                  <a:lnTo>
                    <a:pt x="1221613" y="17018"/>
                  </a:lnTo>
                  <a:cubicBezTo>
                    <a:pt x="1221613" y="8001"/>
                    <a:pt x="1203071" y="0"/>
                    <a:pt x="1179830" y="0"/>
                  </a:cubicBezTo>
                  <a:close/>
                </a:path>
              </a:pathLst>
            </a:custGeom>
            <a:solidFill>
              <a:srgbClr val="1F3374"/>
            </a:solidFill>
          </p:spPr>
        </p:sp>
      </p:grpSp>
      <p:sp>
        <p:nvSpPr>
          <p:cNvPr name="TextBox 40" id="40"/>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7217715" y="1055092"/>
            <a:ext cx="10835330" cy="8894422"/>
          </a:xfrm>
          <a:custGeom>
            <a:avLst/>
            <a:gdLst/>
            <a:ahLst/>
            <a:cxnLst/>
            <a:rect r="r" b="b" t="t" l="l"/>
            <a:pathLst>
              <a:path h="8894422" w="10835330">
                <a:moveTo>
                  <a:pt x="0" y="0"/>
                </a:moveTo>
                <a:lnTo>
                  <a:pt x="10835329" y="0"/>
                </a:lnTo>
                <a:lnTo>
                  <a:pt x="10835329" y="8894421"/>
                </a:lnTo>
                <a:lnTo>
                  <a:pt x="0" y="8894421"/>
                </a:lnTo>
                <a:lnTo>
                  <a:pt x="0" y="0"/>
                </a:lnTo>
                <a:close/>
              </a:path>
            </a:pathLst>
          </a:custGeom>
          <a:blipFill>
            <a:blip r:embed="rId2"/>
            <a:stretch>
              <a:fillRect l="0" t="0" r="0" b="0"/>
            </a:stretch>
          </a:blipFill>
        </p:spPr>
      </p:sp>
      <p:sp>
        <p:nvSpPr>
          <p:cNvPr name="TextBox 3" id="3"/>
          <p:cNvSpPr txBox="true"/>
          <p:nvPr/>
        </p:nvSpPr>
        <p:spPr>
          <a:xfrm rot="0">
            <a:off x="343594" y="285750"/>
            <a:ext cx="13357114" cy="742950"/>
          </a:xfrm>
          <a:prstGeom prst="rect">
            <a:avLst/>
          </a:prstGeom>
        </p:spPr>
        <p:txBody>
          <a:bodyPr anchor="t" rtlCol="false" tIns="0" lIns="0" bIns="0" rIns="0">
            <a:spAutoFit/>
          </a:bodyPr>
          <a:lstStyle/>
          <a:p>
            <a:pPr algn="l">
              <a:lnSpc>
                <a:spcPts val="5760"/>
              </a:lnSpc>
            </a:pPr>
            <a:r>
              <a:rPr lang="en-US" sz="4800">
                <a:solidFill>
                  <a:srgbClr val="1F3374"/>
                </a:solidFill>
                <a:latin typeface="Arimo Bold"/>
              </a:rPr>
              <a:t>K-means après élimination des individus</a:t>
            </a:r>
          </a:p>
        </p:txBody>
      </p:sp>
      <p:sp>
        <p:nvSpPr>
          <p:cNvPr name="TextBox 4" id="4"/>
          <p:cNvSpPr txBox="true"/>
          <p:nvPr/>
        </p:nvSpPr>
        <p:spPr>
          <a:xfrm rot="0">
            <a:off x="343594"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
        <p:nvSpPr>
          <p:cNvPr name="TextBox 5" id="5"/>
          <p:cNvSpPr txBox="true"/>
          <p:nvPr/>
        </p:nvSpPr>
        <p:spPr>
          <a:xfrm rot="0">
            <a:off x="9083848" y="3085137"/>
            <a:ext cx="8969196" cy="1656157"/>
          </a:xfrm>
          <a:prstGeom prst="rect">
            <a:avLst/>
          </a:prstGeom>
        </p:spPr>
        <p:txBody>
          <a:bodyPr anchor="t" rtlCol="false" tIns="0" lIns="0" bIns="0" rIns="0">
            <a:spAutoFit/>
          </a:bodyPr>
          <a:lstStyle/>
          <a:p>
            <a:pPr algn="ctr">
              <a:lnSpc>
                <a:spcPts val="6365"/>
              </a:lnSpc>
              <a:spcBef>
                <a:spcPct val="0"/>
              </a:spcBef>
            </a:pPr>
            <a:r>
              <a:rPr lang="en-US" sz="4546">
                <a:solidFill>
                  <a:srgbClr val="1F3374"/>
                </a:solidFill>
                <a:latin typeface="Arial Bold"/>
              </a:rPr>
              <a:t> Tester pour un nombre de clusters de 1 à 10</a:t>
            </a:r>
          </a:p>
        </p:txBody>
      </p:sp>
      <p:sp>
        <p:nvSpPr>
          <p:cNvPr name="TextBox 6" id="6"/>
          <p:cNvSpPr txBox="true"/>
          <p:nvPr/>
        </p:nvSpPr>
        <p:spPr>
          <a:xfrm rot="0">
            <a:off x="531118" y="2168344"/>
            <a:ext cx="6141712" cy="314960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Arial"/>
              </a:rPr>
              <a:t>On </a:t>
            </a:r>
            <a:r>
              <a:rPr lang="en-US" sz="3500">
                <a:solidFill>
                  <a:srgbClr val="000000"/>
                </a:solidFill>
                <a:latin typeface="Arial"/>
              </a:rPr>
              <a:t>cherche le point dans le graphique où l'inertie intra-cluster commence à diminuer plus lentement.</a:t>
            </a:r>
          </a:p>
          <a:p>
            <a:pPr algn="l">
              <a:lnSpc>
                <a:spcPts val="4900"/>
              </a:lnSpc>
              <a:spcBef>
                <a:spcPct val="0"/>
              </a:spcBef>
            </a:pPr>
            <a:r>
              <a:rPr lang="en-US" sz="3500">
                <a:solidFill>
                  <a:srgbClr val="000000"/>
                </a:solidFill>
                <a:latin typeface="Arial Bold"/>
              </a:rPr>
              <a:t>On a choisi k=3.</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808832" y="4764452"/>
            <a:ext cx="16784662" cy="2394612"/>
          </a:xfrm>
          <a:custGeom>
            <a:avLst/>
            <a:gdLst/>
            <a:ahLst/>
            <a:cxnLst/>
            <a:rect r="r" b="b" t="t" l="l"/>
            <a:pathLst>
              <a:path h="2394612" w="16784662">
                <a:moveTo>
                  <a:pt x="0" y="0"/>
                </a:moveTo>
                <a:lnTo>
                  <a:pt x="16784661" y="0"/>
                </a:lnTo>
                <a:lnTo>
                  <a:pt x="16784661" y="2394612"/>
                </a:lnTo>
                <a:lnTo>
                  <a:pt x="0" y="2394612"/>
                </a:lnTo>
                <a:lnTo>
                  <a:pt x="0" y="0"/>
                </a:lnTo>
                <a:close/>
              </a:path>
            </a:pathLst>
          </a:custGeom>
          <a:blipFill>
            <a:blip r:embed="rId2"/>
            <a:stretch>
              <a:fillRect l="0" t="0" r="0" b="0"/>
            </a:stretch>
          </a:blipFill>
        </p:spPr>
      </p:sp>
      <p:sp>
        <p:nvSpPr>
          <p:cNvPr name="TextBox 3" id="3"/>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
        <p:nvSpPr>
          <p:cNvPr name="TextBox 4" id="4"/>
          <p:cNvSpPr txBox="true"/>
          <p:nvPr/>
        </p:nvSpPr>
        <p:spPr>
          <a:xfrm rot="0">
            <a:off x="1028700" y="474600"/>
            <a:ext cx="15446673" cy="742950"/>
          </a:xfrm>
          <a:prstGeom prst="rect">
            <a:avLst/>
          </a:prstGeom>
        </p:spPr>
        <p:txBody>
          <a:bodyPr anchor="t" rtlCol="false" tIns="0" lIns="0" bIns="0" rIns="0">
            <a:spAutoFit/>
          </a:bodyPr>
          <a:lstStyle/>
          <a:p>
            <a:pPr algn="l">
              <a:lnSpc>
                <a:spcPts val="5760"/>
              </a:lnSpc>
            </a:pPr>
            <a:r>
              <a:rPr lang="en-US" sz="4800">
                <a:solidFill>
                  <a:srgbClr val="1F3374"/>
                </a:solidFill>
                <a:latin typeface="Arimo Bold"/>
              </a:rPr>
              <a:t>K-means après élimination des individus avec k =3</a:t>
            </a:r>
          </a:p>
        </p:txBody>
      </p:sp>
      <p:sp>
        <p:nvSpPr>
          <p:cNvPr name="TextBox 5" id="5"/>
          <p:cNvSpPr txBox="true"/>
          <p:nvPr/>
        </p:nvSpPr>
        <p:spPr>
          <a:xfrm rot="0">
            <a:off x="1028700" y="1557538"/>
            <a:ext cx="15179937" cy="2324100"/>
          </a:xfrm>
          <a:prstGeom prst="rect">
            <a:avLst/>
          </a:prstGeom>
        </p:spPr>
        <p:txBody>
          <a:bodyPr anchor="t" rtlCol="false" tIns="0" lIns="0" bIns="0" rIns="0">
            <a:spAutoFit/>
          </a:bodyPr>
          <a:lstStyle/>
          <a:p>
            <a:pPr algn="l" marL="798847" indent="-399424" lvl="1">
              <a:lnSpc>
                <a:spcPts val="4440"/>
              </a:lnSpc>
              <a:buFont typeface="Arial"/>
              <a:buChar char="•"/>
            </a:pPr>
            <a:r>
              <a:rPr lang="en-US" sz="3700">
                <a:solidFill>
                  <a:srgbClr val="000000"/>
                </a:solidFill>
                <a:latin typeface="Arial"/>
              </a:rPr>
              <a:t> Le clustering de nos données (nos individus) sous forme de 3 clusters.</a:t>
            </a:r>
          </a:p>
          <a:p>
            <a:pPr algn="l" marL="798847" indent="-399424" lvl="1">
              <a:lnSpc>
                <a:spcPts val="4440"/>
              </a:lnSpc>
              <a:buFont typeface="Arial"/>
              <a:buChar char="•"/>
            </a:pPr>
            <a:r>
              <a:rPr lang="en-US" sz="3700">
                <a:solidFill>
                  <a:srgbClr val="000000"/>
                </a:solidFill>
                <a:latin typeface="Arial"/>
              </a:rPr>
              <a:t>La variable la plus discriminante dans les 2 clusters % au 1er cluster.</a:t>
            </a:r>
          </a:p>
          <a:p>
            <a:pPr algn="l">
              <a:lnSpc>
                <a:spcPts val="4440"/>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310294" y="666750"/>
            <a:ext cx="11591819" cy="8679774"/>
          </a:xfrm>
          <a:custGeom>
            <a:avLst/>
            <a:gdLst/>
            <a:ahLst/>
            <a:cxnLst/>
            <a:rect r="r" b="b" t="t" l="l"/>
            <a:pathLst>
              <a:path h="8679774" w="11591819">
                <a:moveTo>
                  <a:pt x="0" y="0"/>
                </a:moveTo>
                <a:lnTo>
                  <a:pt x="11591819" y="0"/>
                </a:lnTo>
                <a:lnTo>
                  <a:pt x="11591819" y="8679774"/>
                </a:lnTo>
                <a:lnTo>
                  <a:pt x="0" y="8679774"/>
                </a:lnTo>
                <a:lnTo>
                  <a:pt x="0" y="0"/>
                </a:lnTo>
                <a:close/>
              </a:path>
            </a:pathLst>
          </a:custGeom>
          <a:blipFill>
            <a:blip r:embed="rId2"/>
            <a:stretch>
              <a:fillRect l="0" t="0" r="0" b="0"/>
            </a:stretch>
          </a:blipFill>
        </p:spPr>
      </p:sp>
      <p:sp>
        <p:nvSpPr>
          <p:cNvPr name="Freeform 3" id="3"/>
          <p:cNvSpPr/>
          <p:nvPr/>
        </p:nvSpPr>
        <p:spPr>
          <a:xfrm flipH="false" flipV="false" rot="0">
            <a:off x="295773" y="3900443"/>
            <a:ext cx="478155" cy="478155"/>
          </a:xfrm>
          <a:custGeom>
            <a:avLst/>
            <a:gdLst/>
            <a:ahLst/>
            <a:cxnLst/>
            <a:rect r="r" b="b" t="t" l="l"/>
            <a:pathLst>
              <a:path h="478155" w="478155">
                <a:moveTo>
                  <a:pt x="0" y="0"/>
                </a:moveTo>
                <a:lnTo>
                  <a:pt x="478155" y="0"/>
                </a:lnTo>
                <a:lnTo>
                  <a:pt x="478155" y="478155"/>
                </a:lnTo>
                <a:lnTo>
                  <a:pt x="0" y="478155"/>
                </a:lnTo>
                <a:lnTo>
                  <a:pt x="0" y="0"/>
                </a:lnTo>
                <a:close/>
              </a:path>
            </a:pathLst>
          </a:custGeom>
          <a:blipFill>
            <a:blip r:embed="rId3"/>
            <a:stretch>
              <a:fillRect l="-721" t="-1442" r="-721" b="0"/>
            </a:stretch>
          </a:blipFill>
        </p:spPr>
      </p:sp>
      <p:sp>
        <p:nvSpPr>
          <p:cNvPr name="Freeform 4" id="4"/>
          <p:cNvSpPr/>
          <p:nvPr/>
        </p:nvSpPr>
        <p:spPr>
          <a:xfrm flipH="false" flipV="false" rot="0">
            <a:off x="295773" y="4567395"/>
            <a:ext cx="477888" cy="477888"/>
          </a:xfrm>
          <a:custGeom>
            <a:avLst/>
            <a:gdLst/>
            <a:ahLst/>
            <a:cxnLst/>
            <a:rect r="r" b="b" t="t" l="l"/>
            <a:pathLst>
              <a:path h="477888" w="477888">
                <a:moveTo>
                  <a:pt x="0" y="0"/>
                </a:moveTo>
                <a:lnTo>
                  <a:pt x="477888" y="0"/>
                </a:lnTo>
                <a:lnTo>
                  <a:pt x="477888" y="477888"/>
                </a:lnTo>
                <a:lnTo>
                  <a:pt x="0" y="477888"/>
                </a:lnTo>
                <a:lnTo>
                  <a:pt x="0" y="0"/>
                </a:lnTo>
                <a:close/>
              </a:path>
            </a:pathLst>
          </a:custGeom>
          <a:blipFill>
            <a:blip r:embed="rId4"/>
            <a:stretch>
              <a:fillRect l="0" t="0" r="0" b="0"/>
            </a:stretch>
          </a:blipFill>
        </p:spPr>
      </p:sp>
      <p:sp>
        <p:nvSpPr>
          <p:cNvPr name="Freeform 5" id="5"/>
          <p:cNvSpPr/>
          <p:nvPr/>
        </p:nvSpPr>
        <p:spPr>
          <a:xfrm flipH="false" flipV="false" rot="0">
            <a:off x="295773" y="5245308"/>
            <a:ext cx="478155" cy="478155"/>
          </a:xfrm>
          <a:custGeom>
            <a:avLst/>
            <a:gdLst/>
            <a:ahLst/>
            <a:cxnLst/>
            <a:rect r="r" b="b" t="t" l="l"/>
            <a:pathLst>
              <a:path h="478155" w="478155">
                <a:moveTo>
                  <a:pt x="0" y="0"/>
                </a:moveTo>
                <a:lnTo>
                  <a:pt x="478155" y="0"/>
                </a:lnTo>
                <a:lnTo>
                  <a:pt x="478155" y="478155"/>
                </a:lnTo>
                <a:lnTo>
                  <a:pt x="0" y="4781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3808292"/>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0</a:t>
            </a:r>
          </a:p>
        </p:txBody>
      </p:sp>
      <p:sp>
        <p:nvSpPr>
          <p:cNvPr name="TextBox 7" id="7"/>
          <p:cNvSpPr txBox="true"/>
          <p:nvPr/>
        </p:nvSpPr>
        <p:spPr>
          <a:xfrm rot="0">
            <a:off x="1028700" y="4485060"/>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1</a:t>
            </a:r>
          </a:p>
        </p:txBody>
      </p:sp>
      <p:sp>
        <p:nvSpPr>
          <p:cNvPr name="TextBox 8" id="8"/>
          <p:cNvSpPr txBox="true"/>
          <p:nvPr/>
        </p:nvSpPr>
        <p:spPr>
          <a:xfrm rot="0">
            <a:off x="1028700" y="5160141"/>
            <a:ext cx="1753186" cy="570306"/>
          </a:xfrm>
          <a:prstGeom prst="rect">
            <a:avLst/>
          </a:prstGeom>
        </p:spPr>
        <p:txBody>
          <a:bodyPr anchor="t" rtlCol="false" tIns="0" lIns="0" bIns="0" rIns="0">
            <a:spAutoFit/>
          </a:bodyPr>
          <a:lstStyle/>
          <a:p>
            <a:pPr algn="l">
              <a:lnSpc>
                <a:spcPts val="4265"/>
              </a:lnSpc>
              <a:spcBef>
                <a:spcPct val="0"/>
              </a:spcBef>
            </a:pPr>
            <a:r>
              <a:rPr lang="en-US" sz="3047">
                <a:solidFill>
                  <a:srgbClr val="000000"/>
                </a:solidFill>
                <a:latin typeface="Arial"/>
              </a:rPr>
              <a:t>Cluster 2</a:t>
            </a:r>
          </a:p>
        </p:txBody>
      </p:sp>
      <p:sp>
        <p:nvSpPr>
          <p:cNvPr name="TextBox 9" id="9"/>
          <p:cNvSpPr txBox="true"/>
          <p:nvPr/>
        </p:nvSpPr>
        <p:spPr>
          <a:xfrm rot="0">
            <a:off x="183813" y="377376"/>
            <a:ext cx="5196145" cy="1466850"/>
          </a:xfrm>
          <a:prstGeom prst="rect">
            <a:avLst/>
          </a:prstGeom>
        </p:spPr>
        <p:txBody>
          <a:bodyPr anchor="t" rtlCol="false" tIns="0" lIns="0" bIns="0" rIns="0">
            <a:spAutoFit/>
          </a:bodyPr>
          <a:lstStyle/>
          <a:p>
            <a:pPr algn="l">
              <a:lnSpc>
                <a:spcPts val="5760"/>
              </a:lnSpc>
            </a:pPr>
            <a:r>
              <a:rPr lang="en-US" sz="4800">
                <a:solidFill>
                  <a:srgbClr val="1F3374"/>
                </a:solidFill>
                <a:latin typeface="Arimo Bold"/>
              </a:rPr>
              <a:t>Projeter dans le plan factoriel</a:t>
            </a:r>
          </a:p>
        </p:txBody>
      </p:sp>
      <p:sp>
        <p:nvSpPr>
          <p:cNvPr name="TextBox 10" id="10"/>
          <p:cNvSpPr txBox="true"/>
          <p:nvPr/>
        </p:nvSpPr>
        <p:spPr>
          <a:xfrm rot="0">
            <a:off x="13647662" y="9469454"/>
            <a:ext cx="3483856" cy="480059"/>
          </a:xfrm>
          <a:prstGeom prst="rect">
            <a:avLst/>
          </a:prstGeom>
        </p:spPr>
        <p:txBody>
          <a:bodyPr anchor="t" rtlCol="false" tIns="0" lIns="0" bIns="0" rIns="0">
            <a:spAutoFit/>
          </a:bodyPr>
          <a:lstStyle/>
          <a:p>
            <a:pPr algn="l">
              <a:lnSpc>
                <a:spcPts val="3878"/>
              </a:lnSpc>
            </a:pPr>
            <a:r>
              <a:rPr lang="en-US" sz="2770">
                <a:solidFill>
                  <a:srgbClr val="000000"/>
                </a:solidFill>
                <a:latin typeface="Kacst Pen"/>
              </a:rPr>
              <a:t>Tasnim MAAMOURI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334400"/>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800860" y="814616"/>
            <a:ext cx="6809550" cy="1304776"/>
          </a:xfrm>
          <a:prstGeom prst="rect">
            <a:avLst/>
          </a:prstGeom>
        </p:spPr>
        <p:txBody>
          <a:bodyPr anchor="t" rtlCol="false" tIns="0" lIns="0" bIns="0" rIns="0">
            <a:spAutoFit/>
          </a:bodyPr>
          <a:lstStyle/>
          <a:p>
            <a:pPr algn="ctr">
              <a:lnSpc>
                <a:spcPts val="10081"/>
              </a:lnSpc>
            </a:pPr>
            <a:r>
              <a:rPr lang="en-US" sz="8401">
                <a:solidFill>
                  <a:srgbClr val="1F3374"/>
                </a:solidFill>
                <a:latin typeface="Arimo Bold"/>
              </a:rPr>
              <a:t>Introduction</a:t>
            </a:r>
          </a:p>
        </p:txBody>
      </p:sp>
      <p:grpSp>
        <p:nvGrpSpPr>
          <p:cNvPr name="Group 35" id="35"/>
          <p:cNvGrpSpPr/>
          <p:nvPr/>
        </p:nvGrpSpPr>
        <p:grpSpPr>
          <a:xfrm rot="0">
            <a:off x="926035" y="2829331"/>
            <a:ext cx="8559200" cy="5752457"/>
            <a:chOff x="0" y="0"/>
            <a:chExt cx="11412267" cy="7669943"/>
          </a:xfrm>
        </p:grpSpPr>
        <p:sp>
          <p:nvSpPr>
            <p:cNvPr name="Freeform 36" id="36"/>
            <p:cNvSpPr/>
            <p:nvPr/>
          </p:nvSpPr>
          <p:spPr>
            <a:xfrm flipH="false" flipV="false" rot="0">
              <a:off x="0" y="0"/>
              <a:ext cx="11412262" cy="7669929"/>
            </a:xfrm>
            <a:custGeom>
              <a:avLst/>
              <a:gdLst/>
              <a:ahLst/>
              <a:cxnLst/>
              <a:rect r="r" b="b" t="t" l="l"/>
              <a:pathLst>
                <a:path h="7669929" w="11412262">
                  <a:moveTo>
                    <a:pt x="0" y="0"/>
                  </a:moveTo>
                  <a:lnTo>
                    <a:pt x="11412262" y="0"/>
                  </a:lnTo>
                  <a:lnTo>
                    <a:pt x="11412262" y="7669929"/>
                  </a:lnTo>
                  <a:lnTo>
                    <a:pt x="0" y="7669929"/>
                  </a:lnTo>
                  <a:close/>
                </a:path>
              </a:pathLst>
            </a:custGeom>
            <a:solidFill>
              <a:srgbClr val="D8E4F7"/>
            </a:solidFill>
          </p:spPr>
        </p:sp>
        <p:sp>
          <p:nvSpPr>
            <p:cNvPr name="TextBox 37" id="37"/>
            <p:cNvSpPr txBox="true"/>
            <p:nvPr/>
          </p:nvSpPr>
          <p:spPr>
            <a:xfrm>
              <a:off x="0" y="-295275"/>
              <a:ext cx="11412267" cy="7965218"/>
            </a:xfrm>
            <a:prstGeom prst="rect">
              <a:avLst/>
            </a:prstGeom>
          </p:spPr>
          <p:txBody>
            <a:bodyPr anchor="ctr" rtlCol="false" tIns="50800" lIns="50800" bIns="50800" rIns="50800"/>
            <a:lstStyle/>
            <a:p>
              <a:pPr algn="ctr">
                <a:lnSpc>
                  <a:spcPts val="6656"/>
                </a:lnSpc>
              </a:pPr>
              <a:r>
                <a:rPr lang="en-US" sz="3200" spc="310">
                  <a:solidFill>
                    <a:srgbClr val="1F3374"/>
                  </a:solidFill>
                  <a:latin typeface="Arimo"/>
                </a:rPr>
                <a:t>Nous explorons  l'analyse des données du marché immobilier de New York City pour comprendre ses tendances et ses facteurs influents, afin d'apporter des informations utiles aux investisseurs, agents immobiliers et chercheurs.</a:t>
              </a:r>
            </a:p>
          </p:txBody>
        </p:sp>
      </p:grpSp>
      <p:sp>
        <p:nvSpPr>
          <p:cNvPr name="Freeform 38" id="38"/>
          <p:cNvSpPr/>
          <p:nvPr/>
        </p:nvSpPr>
        <p:spPr>
          <a:xfrm flipH="false" flipV="false" rot="0">
            <a:off x="9757030" y="2684582"/>
            <a:ext cx="8020762" cy="4917810"/>
          </a:xfrm>
          <a:custGeom>
            <a:avLst/>
            <a:gdLst/>
            <a:ahLst/>
            <a:cxnLst/>
            <a:rect r="r" b="b" t="t" l="l"/>
            <a:pathLst>
              <a:path h="4917810" w="8020762">
                <a:moveTo>
                  <a:pt x="0" y="0"/>
                </a:moveTo>
                <a:lnTo>
                  <a:pt x="8020762" y="0"/>
                </a:lnTo>
                <a:lnTo>
                  <a:pt x="8020762" y="4917810"/>
                </a:lnTo>
                <a:lnTo>
                  <a:pt x="0" y="4917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9" id="39"/>
          <p:cNvGrpSpPr/>
          <p:nvPr/>
        </p:nvGrpSpPr>
        <p:grpSpPr>
          <a:xfrm rot="0">
            <a:off x="12140093" y="9531654"/>
            <a:ext cx="3942703" cy="755346"/>
            <a:chOff x="0" y="0"/>
            <a:chExt cx="5256937" cy="1007128"/>
          </a:xfrm>
        </p:grpSpPr>
        <p:sp>
          <p:nvSpPr>
            <p:cNvPr name="Freeform 40" id="40"/>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48399" y="193650"/>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478868" y="5286449"/>
            <a:ext cx="10289350" cy="1876351"/>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Conclusion</a:t>
            </a:r>
          </a:p>
        </p:txBody>
      </p:sp>
      <p:sp>
        <p:nvSpPr>
          <p:cNvPr name="TextBox 35" id="35"/>
          <p:cNvSpPr txBox="true"/>
          <p:nvPr/>
        </p:nvSpPr>
        <p:spPr>
          <a:xfrm rot="0">
            <a:off x="4020557" y="3457612"/>
            <a:ext cx="2781750" cy="1876351"/>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06</a:t>
            </a:r>
          </a:p>
        </p:txBody>
      </p:sp>
      <p:sp>
        <p:nvSpPr>
          <p:cNvPr name="Freeform 36" id="36"/>
          <p:cNvSpPr/>
          <p:nvPr/>
        </p:nvSpPr>
        <p:spPr>
          <a:xfrm flipH="false" flipV="false" rot="0">
            <a:off x="10707600" y="1682550"/>
            <a:ext cx="6460094" cy="6437750"/>
          </a:xfrm>
          <a:custGeom>
            <a:avLst/>
            <a:gdLst/>
            <a:ahLst/>
            <a:cxnLst/>
            <a:rect r="r" b="b" t="t" l="l"/>
            <a:pathLst>
              <a:path h="6437750" w="6460094">
                <a:moveTo>
                  <a:pt x="0" y="0"/>
                </a:moveTo>
                <a:lnTo>
                  <a:pt x="6460094" y="0"/>
                </a:lnTo>
                <a:lnTo>
                  <a:pt x="6460094" y="6437750"/>
                </a:lnTo>
                <a:lnTo>
                  <a:pt x="0" y="6437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2140093" y="9531654"/>
            <a:ext cx="3942703" cy="755346"/>
            <a:chOff x="0" y="0"/>
            <a:chExt cx="5256937" cy="1007128"/>
          </a:xfrm>
        </p:grpSpPr>
        <p:sp>
          <p:nvSpPr>
            <p:cNvPr name="Freeform 38" id="38"/>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9859" y="276328"/>
            <a:ext cx="17905174" cy="9734344"/>
          </a:xfrm>
          <a:custGeom>
            <a:avLst/>
            <a:gdLst/>
            <a:ahLst/>
            <a:cxnLst/>
            <a:rect r="r" b="b" t="t" l="l"/>
            <a:pathLst>
              <a:path h="9734344" w="17905174">
                <a:moveTo>
                  <a:pt x="0" y="0"/>
                </a:moveTo>
                <a:lnTo>
                  <a:pt x="17905174" y="0"/>
                </a:lnTo>
                <a:lnTo>
                  <a:pt x="17905174" y="9734344"/>
                </a:lnTo>
                <a:lnTo>
                  <a:pt x="0" y="973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800860" y="814616"/>
            <a:ext cx="6809550" cy="1304776"/>
          </a:xfrm>
          <a:prstGeom prst="rect">
            <a:avLst/>
          </a:prstGeom>
        </p:spPr>
        <p:txBody>
          <a:bodyPr anchor="t" rtlCol="false" tIns="0" lIns="0" bIns="0" rIns="0">
            <a:spAutoFit/>
          </a:bodyPr>
          <a:lstStyle/>
          <a:p>
            <a:pPr algn="ctr">
              <a:lnSpc>
                <a:spcPts val="10081"/>
              </a:lnSpc>
            </a:pPr>
            <a:r>
              <a:rPr lang="en-US" sz="8401">
                <a:solidFill>
                  <a:srgbClr val="1F3374"/>
                </a:solidFill>
                <a:latin typeface="Arimo Bold"/>
              </a:rPr>
              <a:t>Conclusion</a:t>
            </a:r>
          </a:p>
        </p:txBody>
      </p:sp>
      <p:grpSp>
        <p:nvGrpSpPr>
          <p:cNvPr name="Group 35" id="35"/>
          <p:cNvGrpSpPr/>
          <p:nvPr/>
        </p:nvGrpSpPr>
        <p:grpSpPr>
          <a:xfrm rot="0">
            <a:off x="926035" y="2829331"/>
            <a:ext cx="8559200" cy="5774482"/>
            <a:chOff x="0" y="0"/>
            <a:chExt cx="11412267" cy="7699310"/>
          </a:xfrm>
        </p:grpSpPr>
        <p:sp>
          <p:nvSpPr>
            <p:cNvPr name="Freeform 36" id="36"/>
            <p:cNvSpPr/>
            <p:nvPr/>
          </p:nvSpPr>
          <p:spPr>
            <a:xfrm flipH="false" flipV="false" rot="0">
              <a:off x="0" y="0"/>
              <a:ext cx="11412262" cy="7699296"/>
            </a:xfrm>
            <a:custGeom>
              <a:avLst/>
              <a:gdLst/>
              <a:ahLst/>
              <a:cxnLst/>
              <a:rect r="r" b="b" t="t" l="l"/>
              <a:pathLst>
                <a:path h="7699296" w="11412262">
                  <a:moveTo>
                    <a:pt x="0" y="0"/>
                  </a:moveTo>
                  <a:lnTo>
                    <a:pt x="11412262" y="0"/>
                  </a:lnTo>
                  <a:lnTo>
                    <a:pt x="11412262" y="7699296"/>
                  </a:lnTo>
                  <a:lnTo>
                    <a:pt x="0" y="7699296"/>
                  </a:lnTo>
                  <a:close/>
                </a:path>
              </a:pathLst>
            </a:custGeom>
            <a:solidFill>
              <a:srgbClr val="D8E4F7"/>
            </a:solidFill>
          </p:spPr>
        </p:sp>
        <p:sp>
          <p:nvSpPr>
            <p:cNvPr name="TextBox 37" id="37"/>
            <p:cNvSpPr txBox="true"/>
            <p:nvPr/>
          </p:nvSpPr>
          <p:spPr>
            <a:xfrm>
              <a:off x="0" y="-295275"/>
              <a:ext cx="11412267" cy="7994585"/>
            </a:xfrm>
            <a:prstGeom prst="rect">
              <a:avLst/>
            </a:prstGeom>
          </p:spPr>
          <p:txBody>
            <a:bodyPr anchor="ctr" rtlCol="false" tIns="50800" lIns="50800" bIns="50800" rIns="50800"/>
            <a:lstStyle/>
            <a:p>
              <a:pPr algn="ctr">
                <a:lnSpc>
                  <a:spcPts val="6656"/>
                </a:lnSpc>
              </a:pPr>
              <a:r>
                <a:rPr lang="en-US" sz="3200" spc="310">
                  <a:solidFill>
                    <a:srgbClr val="1F3374"/>
                  </a:solidFill>
                  <a:latin typeface="Arimo"/>
                </a:rPr>
                <a:t>Dans notre analyse, nous avons utilisé l'ACP, la CAH, K-Means et l'AFC pour explorer le marché immobilier de New York City, fournissant des découvertes clés pour les décideurs.</a:t>
              </a:r>
            </a:p>
          </p:txBody>
        </p:sp>
      </p:grpSp>
      <p:sp>
        <p:nvSpPr>
          <p:cNvPr name="Freeform 38" id="38"/>
          <p:cNvSpPr/>
          <p:nvPr/>
        </p:nvSpPr>
        <p:spPr>
          <a:xfrm flipH="false" flipV="false" rot="0">
            <a:off x="9485235" y="2829331"/>
            <a:ext cx="8185598" cy="5774482"/>
          </a:xfrm>
          <a:custGeom>
            <a:avLst/>
            <a:gdLst/>
            <a:ahLst/>
            <a:cxnLst/>
            <a:rect r="r" b="b" t="t" l="l"/>
            <a:pathLst>
              <a:path h="5774482" w="8185598">
                <a:moveTo>
                  <a:pt x="0" y="0"/>
                </a:moveTo>
                <a:lnTo>
                  <a:pt x="8185598" y="0"/>
                </a:lnTo>
                <a:lnTo>
                  <a:pt x="8185598" y="5774483"/>
                </a:lnTo>
                <a:lnTo>
                  <a:pt x="0" y="5774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9" id="39"/>
          <p:cNvGrpSpPr/>
          <p:nvPr/>
        </p:nvGrpSpPr>
        <p:grpSpPr>
          <a:xfrm rot="0">
            <a:off x="12140093" y="9531654"/>
            <a:ext cx="3942703" cy="755346"/>
            <a:chOff x="0" y="0"/>
            <a:chExt cx="5256937" cy="1007128"/>
          </a:xfrm>
        </p:grpSpPr>
        <p:sp>
          <p:nvSpPr>
            <p:cNvPr name="Freeform 40" id="40"/>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621866" y="188070"/>
            <a:ext cx="17675659" cy="9901335"/>
          </a:xfrm>
          <a:custGeom>
            <a:avLst/>
            <a:gdLst/>
            <a:ahLst/>
            <a:cxnLst/>
            <a:rect r="r" b="b" t="t" l="l"/>
            <a:pathLst>
              <a:path h="9901335" w="17675659">
                <a:moveTo>
                  <a:pt x="0" y="0"/>
                </a:moveTo>
                <a:lnTo>
                  <a:pt x="17675659" y="0"/>
                </a:lnTo>
                <a:lnTo>
                  <a:pt x="17675659" y="9901335"/>
                </a:lnTo>
                <a:lnTo>
                  <a:pt x="0" y="9901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531425" y="2474154"/>
            <a:ext cx="15225150" cy="1095338"/>
          </a:xfrm>
          <a:prstGeom prst="rect">
            <a:avLst/>
          </a:prstGeom>
        </p:spPr>
        <p:txBody>
          <a:bodyPr anchor="t" rtlCol="false" tIns="0" lIns="0" bIns="0" rIns="0">
            <a:spAutoFit/>
          </a:bodyPr>
          <a:lstStyle/>
          <a:p>
            <a:pPr algn="ctr">
              <a:lnSpc>
                <a:spcPts val="8400"/>
              </a:lnSpc>
            </a:pPr>
            <a:r>
              <a:rPr lang="en-US" sz="7000">
                <a:solidFill>
                  <a:srgbClr val="1F3374"/>
                </a:solidFill>
                <a:latin typeface="Arimo Bold"/>
              </a:rPr>
              <a:t>Merci pour votre attention !</a:t>
            </a:r>
          </a:p>
        </p:txBody>
      </p:sp>
      <p:grpSp>
        <p:nvGrpSpPr>
          <p:cNvPr name="Group 35" id="35"/>
          <p:cNvGrpSpPr/>
          <p:nvPr/>
        </p:nvGrpSpPr>
        <p:grpSpPr>
          <a:xfrm rot="0">
            <a:off x="6853298" y="7968698"/>
            <a:ext cx="147974" cy="150982"/>
            <a:chOff x="0" y="0"/>
            <a:chExt cx="197299" cy="201309"/>
          </a:xfrm>
        </p:grpSpPr>
        <p:sp>
          <p:nvSpPr>
            <p:cNvPr name="Freeform 36" id="36"/>
            <p:cNvSpPr/>
            <p:nvPr/>
          </p:nvSpPr>
          <p:spPr>
            <a:xfrm flipH="false" flipV="false" rot="0">
              <a:off x="0" y="127"/>
              <a:ext cx="197358" cy="201041"/>
            </a:xfrm>
            <a:custGeom>
              <a:avLst/>
              <a:gdLst/>
              <a:ahLst/>
              <a:cxnLst/>
              <a:rect r="r" b="b" t="t" l="l"/>
              <a:pathLst>
                <a:path h="201041" w="197358">
                  <a:moveTo>
                    <a:pt x="100584" y="0"/>
                  </a:moveTo>
                  <a:cubicBezTo>
                    <a:pt x="42545" y="0"/>
                    <a:pt x="0" y="46482"/>
                    <a:pt x="0" y="100457"/>
                  </a:cubicBezTo>
                  <a:cubicBezTo>
                    <a:pt x="0" y="154559"/>
                    <a:pt x="42545" y="201041"/>
                    <a:pt x="100584" y="201041"/>
                  </a:cubicBezTo>
                  <a:cubicBezTo>
                    <a:pt x="154686" y="201041"/>
                    <a:pt x="197358" y="154559"/>
                    <a:pt x="197358" y="100457"/>
                  </a:cubicBezTo>
                  <a:cubicBezTo>
                    <a:pt x="197358" y="46482"/>
                    <a:pt x="154813" y="0"/>
                    <a:pt x="100584" y="0"/>
                  </a:cubicBezTo>
                  <a:close/>
                </a:path>
              </a:pathLst>
            </a:custGeom>
            <a:solidFill>
              <a:srgbClr val="304BA6"/>
            </a:solidFill>
          </p:spPr>
        </p:sp>
      </p:grpSp>
      <p:sp>
        <p:nvSpPr>
          <p:cNvPr name="Freeform 37" id="37"/>
          <p:cNvSpPr/>
          <p:nvPr/>
        </p:nvSpPr>
        <p:spPr>
          <a:xfrm flipH="false" flipV="false" rot="0">
            <a:off x="6783650" y="6115850"/>
            <a:ext cx="4775850" cy="2836250"/>
          </a:xfrm>
          <a:custGeom>
            <a:avLst/>
            <a:gdLst/>
            <a:ahLst/>
            <a:cxnLst/>
            <a:rect r="r" b="b" t="t" l="l"/>
            <a:pathLst>
              <a:path h="2836250" w="4775850">
                <a:moveTo>
                  <a:pt x="0" y="0"/>
                </a:moveTo>
                <a:lnTo>
                  <a:pt x="4775850" y="0"/>
                </a:lnTo>
                <a:lnTo>
                  <a:pt x="4775850" y="2836250"/>
                </a:lnTo>
                <a:lnTo>
                  <a:pt x="0" y="2836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12452400" y="5842476"/>
            <a:ext cx="4990348" cy="3094946"/>
          </a:xfrm>
          <a:custGeom>
            <a:avLst/>
            <a:gdLst/>
            <a:ahLst/>
            <a:cxnLst/>
            <a:rect r="r" b="b" t="t" l="l"/>
            <a:pathLst>
              <a:path h="3094946" w="4990348">
                <a:moveTo>
                  <a:pt x="0" y="0"/>
                </a:moveTo>
                <a:lnTo>
                  <a:pt x="4990348" y="0"/>
                </a:lnTo>
                <a:lnTo>
                  <a:pt x="4990348" y="3094946"/>
                </a:lnTo>
                <a:lnTo>
                  <a:pt x="0" y="30949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1261200" y="5730900"/>
            <a:ext cx="4629558" cy="3477084"/>
          </a:xfrm>
          <a:custGeom>
            <a:avLst/>
            <a:gdLst/>
            <a:ahLst/>
            <a:cxnLst/>
            <a:rect r="r" b="b" t="t" l="l"/>
            <a:pathLst>
              <a:path h="3477084" w="4629558">
                <a:moveTo>
                  <a:pt x="0" y="0"/>
                </a:moveTo>
                <a:lnTo>
                  <a:pt x="4629558" y="0"/>
                </a:lnTo>
                <a:lnTo>
                  <a:pt x="4629558" y="3477084"/>
                </a:lnTo>
                <a:lnTo>
                  <a:pt x="0" y="34770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0" id="40"/>
          <p:cNvGrpSpPr/>
          <p:nvPr/>
        </p:nvGrpSpPr>
        <p:grpSpPr>
          <a:xfrm rot="0">
            <a:off x="12140093" y="9531654"/>
            <a:ext cx="3942703" cy="755346"/>
            <a:chOff x="0" y="0"/>
            <a:chExt cx="5256937" cy="1007128"/>
          </a:xfrm>
        </p:grpSpPr>
        <p:sp>
          <p:nvSpPr>
            <p:cNvPr name="Freeform 41" id="41"/>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2" id="42"/>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47814" y="184996"/>
            <a:ext cx="17591202" cy="9890174"/>
          </a:xfrm>
          <a:custGeom>
            <a:avLst/>
            <a:gdLst/>
            <a:ahLst/>
            <a:cxnLst/>
            <a:rect r="r" b="b" t="t" l="l"/>
            <a:pathLst>
              <a:path h="9890174" w="17591202">
                <a:moveTo>
                  <a:pt x="0" y="0"/>
                </a:moveTo>
                <a:lnTo>
                  <a:pt x="17591202" y="0"/>
                </a:lnTo>
                <a:lnTo>
                  <a:pt x="17591202"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8447925" y="4746373"/>
            <a:ext cx="9300168" cy="1733252"/>
          </a:xfrm>
          <a:prstGeom prst="rect">
            <a:avLst/>
          </a:prstGeom>
        </p:spPr>
        <p:txBody>
          <a:bodyPr anchor="t" rtlCol="false" tIns="0" lIns="0" bIns="0" rIns="0">
            <a:spAutoFit/>
          </a:bodyPr>
          <a:lstStyle/>
          <a:p>
            <a:pPr algn="ctr">
              <a:lnSpc>
                <a:spcPts val="6721"/>
              </a:lnSpc>
            </a:pPr>
            <a:r>
              <a:rPr lang="en-US" sz="5601">
                <a:solidFill>
                  <a:srgbClr val="1F3374"/>
                </a:solidFill>
                <a:latin typeface="Arimo Bold"/>
              </a:rPr>
              <a:t>Identification des individus et des variables</a:t>
            </a:r>
          </a:p>
        </p:txBody>
      </p:sp>
      <p:sp>
        <p:nvSpPr>
          <p:cNvPr name="TextBox 35" id="35"/>
          <p:cNvSpPr txBox="true"/>
          <p:nvPr/>
        </p:nvSpPr>
        <p:spPr>
          <a:xfrm rot="0">
            <a:off x="10998025" y="2655738"/>
            <a:ext cx="2781750" cy="1876351"/>
          </a:xfrm>
          <a:prstGeom prst="rect">
            <a:avLst/>
          </a:prstGeom>
        </p:spPr>
        <p:txBody>
          <a:bodyPr anchor="t" rtlCol="false" tIns="0" lIns="0" bIns="0" rIns="0">
            <a:spAutoFit/>
          </a:bodyPr>
          <a:lstStyle/>
          <a:p>
            <a:pPr algn="ctr">
              <a:lnSpc>
                <a:spcPts val="14400"/>
              </a:lnSpc>
            </a:pPr>
            <a:r>
              <a:rPr lang="en-US" sz="12000">
                <a:solidFill>
                  <a:srgbClr val="1F3374"/>
                </a:solidFill>
                <a:latin typeface="Arimo Bold"/>
              </a:rPr>
              <a:t>02</a:t>
            </a:r>
          </a:p>
        </p:txBody>
      </p:sp>
      <p:sp>
        <p:nvSpPr>
          <p:cNvPr name="Freeform 36" id="36"/>
          <p:cNvSpPr/>
          <p:nvPr/>
        </p:nvSpPr>
        <p:spPr>
          <a:xfrm flipH="false" flipV="false" rot="0">
            <a:off x="1092750" y="1760250"/>
            <a:ext cx="6519310" cy="6322250"/>
          </a:xfrm>
          <a:custGeom>
            <a:avLst/>
            <a:gdLst/>
            <a:ahLst/>
            <a:cxnLst/>
            <a:rect r="r" b="b" t="t" l="l"/>
            <a:pathLst>
              <a:path h="6322250" w="6519310">
                <a:moveTo>
                  <a:pt x="0" y="0"/>
                </a:moveTo>
                <a:lnTo>
                  <a:pt x="6519310" y="0"/>
                </a:lnTo>
                <a:lnTo>
                  <a:pt x="6519310" y="6322250"/>
                </a:lnTo>
                <a:lnTo>
                  <a:pt x="0" y="6322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7" id="37"/>
          <p:cNvGrpSpPr/>
          <p:nvPr/>
        </p:nvGrpSpPr>
        <p:grpSpPr>
          <a:xfrm rot="0">
            <a:off x="12140093" y="9531654"/>
            <a:ext cx="3942703" cy="755346"/>
            <a:chOff x="0" y="0"/>
            <a:chExt cx="5256937" cy="1007128"/>
          </a:xfrm>
        </p:grpSpPr>
        <p:sp>
          <p:nvSpPr>
            <p:cNvPr name="Freeform 38" id="38"/>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9" id="39"/>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283282" y="184996"/>
            <a:ext cx="17655734" cy="9890174"/>
          </a:xfrm>
          <a:custGeom>
            <a:avLst/>
            <a:gdLst/>
            <a:ahLst/>
            <a:cxnLst/>
            <a:rect r="r" b="b" t="t" l="l"/>
            <a:pathLst>
              <a:path h="9890174" w="17655734">
                <a:moveTo>
                  <a:pt x="0" y="0"/>
                </a:moveTo>
                <a:lnTo>
                  <a:pt x="17655734" y="0"/>
                </a:lnTo>
                <a:lnTo>
                  <a:pt x="17655734"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3284693" y="5646878"/>
            <a:ext cx="4818750" cy="833247"/>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500 Maisons</a:t>
            </a:r>
          </a:p>
        </p:txBody>
      </p:sp>
      <p:sp>
        <p:nvSpPr>
          <p:cNvPr name="TextBox 35" id="35"/>
          <p:cNvSpPr txBox="true"/>
          <p:nvPr/>
        </p:nvSpPr>
        <p:spPr>
          <a:xfrm rot="0">
            <a:off x="10184557" y="5646990"/>
            <a:ext cx="48187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8 Variables</a:t>
            </a:r>
          </a:p>
        </p:txBody>
      </p:sp>
      <p:sp>
        <p:nvSpPr>
          <p:cNvPr name="Freeform 36" id="36"/>
          <p:cNvSpPr/>
          <p:nvPr/>
        </p:nvSpPr>
        <p:spPr>
          <a:xfrm flipH="false" flipV="false" rot="0">
            <a:off x="4322844" y="3451324"/>
            <a:ext cx="2742448" cy="1449620"/>
          </a:xfrm>
          <a:custGeom>
            <a:avLst/>
            <a:gdLst/>
            <a:ahLst/>
            <a:cxnLst/>
            <a:rect r="r" b="b" t="t" l="l"/>
            <a:pathLst>
              <a:path h="1449620" w="2742448">
                <a:moveTo>
                  <a:pt x="0" y="0"/>
                </a:moveTo>
                <a:lnTo>
                  <a:pt x="2742448" y="0"/>
                </a:lnTo>
                <a:lnTo>
                  <a:pt x="2742448" y="1449620"/>
                </a:lnTo>
                <a:lnTo>
                  <a:pt x="0" y="14496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1532044" y="2969088"/>
            <a:ext cx="2123779" cy="2209549"/>
          </a:xfrm>
          <a:custGeom>
            <a:avLst/>
            <a:gdLst/>
            <a:ahLst/>
            <a:cxnLst/>
            <a:rect r="r" b="b" t="t" l="l"/>
            <a:pathLst>
              <a:path h="2209549" w="2123779">
                <a:moveTo>
                  <a:pt x="0" y="0"/>
                </a:moveTo>
                <a:lnTo>
                  <a:pt x="2123779" y="0"/>
                </a:lnTo>
                <a:lnTo>
                  <a:pt x="2123779" y="2209549"/>
                </a:lnTo>
                <a:lnTo>
                  <a:pt x="0" y="22095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8" id="38"/>
          <p:cNvSpPr txBox="true"/>
          <p:nvPr/>
        </p:nvSpPr>
        <p:spPr>
          <a:xfrm rot="0">
            <a:off x="1531425" y="943375"/>
            <a:ext cx="15225150" cy="876188"/>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Identification des individus et des variables</a:t>
            </a:r>
          </a:p>
        </p:txBody>
      </p:sp>
      <p:grpSp>
        <p:nvGrpSpPr>
          <p:cNvPr name="Group 39" id="39"/>
          <p:cNvGrpSpPr/>
          <p:nvPr/>
        </p:nvGrpSpPr>
        <p:grpSpPr>
          <a:xfrm rot="0">
            <a:off x="12140093" y="9531654"/>
            <a:ext cx="3942703" cy="755346"/>
            <a:chOff x="0" y="0"/>
            <a:chExt cx="5256937" cy="1007128"/>
          </a:xfrm>
        </p:grpSpPr>
        <p:sp>
          <p:nvSpPr>
            <p:cNvPr name="Freeform 40" id="40"/>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14" y="234832"/>
            <a:ext cx="17882768" cy="9811716"/>
          </a:xfrm>
          <a:custGeom>
            <a:avLst/>
            <a:gdLst/>
            <a:ahLst/>
            <a:cxnLst/>
            <a:rect r="r" b="b" t="t" l="l"/>
            <a:pathLst>
              <a:path h="9811716" w="17882768">
                <a:moveTo>
                  <a:pt x="0" y="0"/>
                </a:moveTo>
                <a:lnTo>
                  <a:pt x="17882768" y="0"/>
                </a:lnTo>
                <a:lnTo>
                  <a:pt x="17882768" y="9811716"/>
                </a:lnTo>
                <a:lnTo>
                  <a:pt x="0" y="9811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1411850" y="2928176"/>
            <a:ext cx="6400546" cy="5435036"/>
          </a:xfrm>
          <a:custGeom>
            <a:avLst/>
            <a:gdLst/>
            <a:ahLst/>
            <a:cxnLst/>
            <a:rect r="r" b="b" t="t" l="l"/>
            <a:pathLst>
              <a:path h="5435036" w="6400546">
                <a:moveTo>
                  <a:pt x="0" y="0"/>
                </a:moveTo>
                <a:lnTo>
                  <a:pt x="6400546" y="0"/>
                </a:lnTo>
                <a:lnTo>
                  <a:pt x="6400546" y="5435036"/>
                </a:lnTo>
                <a:lnTo>
                  <a:pt x="0" y="5435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6525343" y="8362449"/>
            <a:ext cx="507304" cy="778970"/>
          </a:xfrm>
          <a:custGeom>
            <a:avLst/>
            <a:gdLst/>
            <a:ahLst/>
            <a:cxnLst/>
            <a:rect r="r" b="b" t="t" l="l"/>
            <a:pathLst>
              <a:path h="778970" w="507304">
                <a:moveTo>
                  <a:pt x="0" y="0"/>
                </a:moveTo>
                <a:lnTo>
                  <a:pt x="507304" y="0"/>
                </a:lnTo>
                <a:lnTo>
                  <a:pt x="507304" y="778970"/>
                </a:lnTo>
                <a:lnTo>
                  <a:pt x="0" y="7789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3031195" y="8300379"/>
            <a:ext cx="989512" cy="841085"/>
          </a:xfrm>
          <a:custGeom>
            <a:avLst/>
            <a:gdLst/>
            <a:ahLst/>
            <a:cxnLst/>
            <a:rect r="r" b="b" t="t" l="l"/>
            <a:pathLst>
              <a:path h="841085" w="989512">
                <a:moveTo>
                  <a:pt x="0" y="0"/>
                </a:moveTo>
                <a:lnTo>
                  <a:pt x="989511" y="0"/>
                </a:lnTo>
                <a:lnTo>
                  <a:pt x="989511" y="841085"/>
                </a:lnTo>
                <a:lnTo>
                  <a:pt x="0" y="8410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5344395" y="3751424"/>
            <a:ext cx="1821876" cy="1099850"/>
          </a:xfrm>
          <a:custGeom>
            <a:avLst/>
            <a:gdLst/>
            <a:ahLst/>
            <a:cxnLst/>
            <a:rect r="r" b="b" t="t" l="l"/>
            <a:pathLst>
              <a:path h="1099850" w="1821876">
                <a:moveTo>
                  <a:pt x="0" y="0"/>
                </a:moveTo>
                <a:lnTo>
                  <a:pt x="1821876" y="0"/>
                </a:lnTo>
                <a:lnTo>
                  <a:pt x="1821876" y="1099850"/>
                </a:lnTo>
                <a:lnTo>
                  <a:pt x="0" y="1099850"/>
                </a:lnTo>
                <a:lnTo>
                  <a:pt x="0" y="0"/>
                </a:lnTo>
                <a:close/>
              </a:path>
            </a:pathLst>
          </a:custGeom>
          <a:blipFill>
            <a:blip r:embed="rId10"/>
            <a:stretch>
              <a:fillRect l="0" t="-8223" r="0" b="0"/>
            </a:stretch>
          </a:blipFill>
        </p:spPr>
      </p:sp>
      <p:sp>
        <p:nvSpPr>
          <p:cNvPr name="Freeform 38" id="38"/>
          <p:cNvSpPr/>
          <p:nvPr/>
        </p:nvSpPr>
        <p:spPr>
          <a:xfrm flipH="false" flipV="false" rot="0">
            <a:off x="9138787" y="3340384"/>
            <a:ext cx="1550628" cy="1471108"/>
          </a:xfrm>
          <a:custGeom>
            <a:avLst/>
            <a:gdLst/>
            <a:ahLst/>
            <a:cxnLst/>
            <a:rect r="r" b="b" t="t" l="l"/>
            <a:pathLst>
              <a:path h="1471108" w="1550628">
                <a:moveTo>
                  <a:pt x="0" y="0"/>
                </a:moveTo>
                <a:lnTo>
                  <a:pt x="1550628" y="0"/>
                </a:lnTo>
                <a:lnTo>
                  <a:pt x="1550628" y="1471108"/>
                </a:lnTo>
                <a:lnTo>
                  <a:pt x="0" y="1471108"/>
                </a:lnTo>
                <a:lnTo>
                  <a:pt x="0" y="0"/>
                </a:lnTo>
                <a:close/>
              </a:path>
            </a:pathLst>
          </a:custGeom>
          <a:blipFill>
            <a:blip r:embed="rId11"/>
            <a:stretch>
              <a:fillRect l="0" t="0" r="0" b="0"/>
            </a:stretch>
          </a:blipFill>
        </p:spPr>
      </p:sp>
      <p:sp>
        <p:nvSpPr>
          <p:cNvPr name="Freeform 39" id="39"/>
          <p:cNvSpPr/>
          <p:nvPr/>
        </p:nvSpPr>
        <p:spPr>
          <a:xfrm flipH="false" flipV="false" rot="0">
            <a:off x="6802307" y="5671268"/>
            <a:ext cx="1318843" cy="1066605"/>
          </a:xfrm>
          <a:custGeom>
            <a:avLst/>
            <a:gdLst/>
            <a:ahLst/>
            <a:cxnLst/>
            <a:rect r="r" b="b" t="t" l="l"/>
            <a:pathLst>
              <a:path h="1066605" w="1318843">
                <a:moveTo>
                  <a:pt x="0" y="0"/>
                </a:moveTo>
                <a:lnTo>
                  <a:pt x="1318843" y="0"/>
                </a:lnTo>
                <a:lnTo>
                  <a:pt x="1318843" y="1066605"/>
                </a:lnTo>
                <a:lnTo>
                  <a:pt x="0" y="1066605"/>
                </a:lnTo>
                <a:lnTo>
                  <a:pt x="0" y="0"/>
                </a:lnTo>
                <a:close/>
              </a:path>
            </a:pathLst>
          </a:custGeom>
          <a:blipFill>
            <a:blip r:embed="rId12"/>
            <a:stretch>
              <a:fillRect l="0" t="0" r="0" b="0"/>
            </a:stretch>
          </a:blipFill>
        </p:spPr>
      </p:sp>
      <p:sp>
        <p:nvSpPr>
          <p:cNvPr name="Freeform 40" id="40"/>
          <p:cNvSpPr/>
          <p:nvPr/>
        </p:nvSpPr>
        <p:spPr>
          <a:xfrm flipH="false" flipV="false" rot="0">
            <a:off x="9558623" y="5574452"/>
            <a:ext cx="1439239" cy="1306794"/>
          </a:xfrm>
          <a:custGeom>
            <a:avLst/>
            <a:gdLst/>
            <a:ahLst/>
            <a:cxnLst/>
            <a:rect r="r" b="b" t="t" l="l"/>
            <a:pathLst>
              <a:path h="1306794" w="1439239">
                <a:moveTo>
                  <a:pt x="0" y="0"/>
                </a:moveTo>
                <a:lnTo>
                  <a:pt x="1439240" y="0"/>
                </a:lnTo>
                <a:lnTo>
                  <a:pt x="1439240" y="1306794"/>
                </a:lnTo>
                <a:lnTo>
                  <a:pt x="0" y="1306794"/>
                </a:lnTo>
                <a:lnTo>
                  <a:pt x="0" y="0"/>
                </a:lnTo>
                <a:close/>
              </a:path>
            </a:pathLst>
          </a:custGeom>
          <a:blipFill>
            <a:blip r:embed="rId13"/>
            <a:stretch>
              <a:fillRect l="0" t="0" r="0" b="0"/>
            </a:stretch>
          </a:blipFill>
        </p:spPr>
      </p:sp>
      <p:grpSp>
        <p:nvGrpSpPr>
          <p:cNvPr name="Group 41" id="41"/>
          <p:cNvGrpSpPr/>
          <p:nvPr/>
        </p:nvGrpSpPr>
        <p:grpSpPr>
          <a:xfrm rot="0">
            <a:off x="12140093" y="9531654"/>
            <a:ext cx="3942703" cy="755346"/>
            <a:chOff x="0" y="0"/>
            <a:chExt cx="5256937" cy="1007128"/>
          </a:xfrm>
        </p:grpSpPr>
        <p:sp>
          <p:nvSpPr>
            <p:cNvPr name="Freeform 42" id="42"/>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3" id="43"/>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
        <p:nvSpPr>
          <p:cNvPr name="Freeform 44" id="44"/>
          <p:cNvSpPr/>
          <p:nvPr/>
        </p:nvSpPr>
        <p:spPr>
          <a:xfrm flipH="false" flipV="false" rot="0">
            <a:off x="2311679" y="3779079"/>
            <a:ext cx="737461" cy="1114296"/>
          </a:xfrm>
          <a:custGeom>
            <a:avLst/>
            <a:gdLst/>
            <a:ahLst/>
            <a:cxnLst/>
            <a:rect r="r" b="b" t="t" l="l"/>
            <a:pathLst>
              <a:path h="1114296" w="737461">
                <a:moveTo>
                  <a:pt x="0" y="0"/>
                </a:moveTo>
                <a:lnTo>
                  <a:pt x="737461" y="0"/>
                </a:lnTo>
                <a:lnTo>
                  <a:pt x="737461" y="1114296"/>
                </a:lnTo>
                <a:lnTo>
                  <a:pt x="0" y="11142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5" id="45"/>
          <p:cNvSpPr/>
          <p:nvPr/>
        </p:nvSpPr>
        <p:spPr>
          <a:xfrm flipH="false" flipV="false" rot="0">
            <a:off x="3308511" y="5671268"/>
            <a:ext cx="1401991" cy="1421877"/>
          </a:xfrm>
          <a:custGeom>
            <a:avLst/>
            <a:gdLst/>
            <a:ahLst/>
            <a:cxnLst/>
            <a:rect r="r" b="b" t="t" l="l"/>
            <a:pathLst>
              <a:path h="1421877" w="1401991">
                <a:moveTo>
                  <a:pt x="0" y="0"/>
                </a:moveTo>
                <a:lnTo>
                  <a:pt x="1401992" y="0"/>
                </a:lnTo>
                <a:lnTo>
                  <a:pt x="1401992" y="1421878"/>
                </a:lnTo>
                <a:lnTo>
                  <a:pt x="0" y="142187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6" id="46"/>
          <p:cNvSpPr txBox="true"/>
          <p:nvPr/>
        </p:nvSpPr>
        <p:spPr>
          <a:xfrm rot="0">
            <a:off x="6688968" y="2337104"/>
            <a:ext cx="9040350" cy="5812471"/>
          </a:xfrm>
          <a:prstGeom prst="rect">
            <a:avLst/>
          </a:prstGeom>
        </p:spPr>
        <p:txBody>
          <a:bodyPr anchor="t" rtlCol="false" tIns="0" lIns="0" bIns="0" rIns="0">
            <a:spAutoFit/>
          </a:bodyPr>
          <a:lstStyle/>
          <a:p>
            <a:pPr algn="l" marL="604519" indent="-302260" lvl="1">
              <a:lnSpc>
                <a:spcPts val="3863"/>
              </a:lnSpc>
              <a:buFont typeface="Arial"/>
              <a:buChar char="•"/>
            </a:pPr>
            <a:r>
              <a:rPr lang="en-US" sz="2799">
                <a:solidFill>
                  <a:srgbClr val="1F3374"/>
                </a:solidFill>
                <a:latin typeface="Titillium Web Bold"/>
              </a:rPr>
              <a:t>Les variables quantitatives(6): </a:t>
            </a:r>
          </a:p>
          <a:p>
            <a:pPr algn="l">
              <a:lnSpc>
                <a:spcPts val="3863"/>
              </a:lnSpc>
            </a:pPr>
          </a:p>
          <a:p>
            <a:pPr algn="l">
              <a:lnSpc>
                <a:spcPts val="3863"/>
              </a:lnSpc>
            </a:pPr>
          </a:p>
          <a:p>
            <a:pPr algn="l">
              <a:lnSpc>
                <a:spcPts val="3863"/>
              </a:lnSpc>
            </a:pPr>
          </a:p>
          <a:p>
            <a:pPr algn="l">
              <a:lnSpc>
                <a:spcPts val="3863"/>
              </a:lnSpc>
            </a:pPr>
          </a:p>
          <a:p>
            <a:pPr algn="l">
              <a:lnSpc>
                <a:spcPts val="3863"/>
              </a:lnSpc>
            </a:pPr>
          </a:p>
          <a:p>
            <a:pPr algn="l">
              <a:lnSpc>
                <a:spcPts val="3863"/>
              </a:lnSpc>
            </a:pPr>
          </a:p>
          <a:p>
            <a:pPr algn="l">
              <a:lnSpc>
                <a:spcPts val="3863"/>
              </a:lnSpc>
            </a:pPr>
          </a:p>
          <a:p>
            <a:pPr algn="l">
              <a:lnSpc>
                <a:spcPts val="3863"/>
              </a:lnSpc>
            </a:pPr>
          </a:p>
          <a:p>
            <a:pPr algn="l">
              <a:lnSpc>
                <a:spcPts val="3863"/>
              </a:lnSpc>
            </a:pPr>
          </a:p>
          <a:p>
            <a:pPr algn="l" marL="604520" indent="-302260" lvl="1">
              <a:lnSpc>
                <a:spcPts val="3863"/>
              </a:lnSpc>
              <a:buFont typeface="Arial"/>
              <a:buChar char="•"/>
            </a:pPr>
            <a:r>
              <a:rPr lang="en-US" sz="2799">
                <a:solidFill>
                  <a:srgbClr val="1F3374"/>
                </a:solidFill>
                <a:latin typeface="Titillium Web Bold"/>
              </a:rPr>
              <a:t>Les variables qualitatives(2):</a:t>
            </a:r>
          </a:p>
          <a:p>
            <a:pPr algn="l">
              <a:lnSpc>
                <a:spcPts val="3863"/>
              </a:lnSpc>
            </a:pPr>
          </a:p>
        </p:txBody>
      </p:sp>
      <p:sp>
        <p:nvSpPr>
          <p:cNvPr name="TextBox 47" id="47"/>
          <p:cNvSpPr txBox="true"/>
          <p:nvPr/>
        </p:nvSpPr>
        <p:spPr>
          <a:xfrm rot="0">
            <a:off x="1531425" y="943375"/>
            <a:ext cx="15225150" cy="876188"/>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Identification des individus et des variables</a:t>
            </a:r>
          </a:p>
        </p:txBody>
      </p:sp>
      <p:sp>
        <p:nvSpPr>
          <p:cNvPr name="TextBox 48" id="48"/>
          <p:cNvSpPr txBox="true"/>
          <p:nvPr/>
        </p:nvSpPr>
        <p:spPr>
          <a:xfrm rot="0">
            <a:off x="2192804" y="9220277"/>
            <a:ext cx="2684309" cy="443139"/>
          </a:xfrm>
          <a:prstGeom prst="rect">
            <a:avLst/>
          </a:prstGeom>
        </p:spPr>
        <p:txBody>
          <a:bodyPr anchor="t" rtlCol="false" tIns="0" lIns="0" bIns="0" rIns="0">
            <a:spAutoFit/>
          </a:bodyPr>
          <a:lstStyle/>
          <a:p>
            <a:pPr algn="ctr">
              <a:lnSpc>
                <a:spcPts val="3408"/>
              </a:lnSpc>
            </a:pPr>
            <a:r>
              <a:rPr lang="en-US" sz="2469" spc="242">
                <a:solidFill>
                  <a:srgbClr val="231F20"/>
                </a:solidFill>
                <a:latin typeface="Montserrat Light Bold"/>
              </a:rPr>
              <a:t>TYPE</a:t>
            </a:r>
          </a:p>
        </p:txBody>
      </p:sp>
      <p:sp>
        <p:nvSpPr>
          <p:cNvPr name="TextBox 49" id="49"/>
          <p:cNvSpPr txBox="true"/>
          <p:nvPr/>
        </p:nvSpPr>
        <p:spPr>
          <a:xfrm rot="0">
            <a:off x="5436840" y="9169471"/>
            <a:ext cx="2684309" cy="443139"/>
          </a:xfrm>
          <a:prstGeom prst="rect">
            <a:avLst/>
          </a:prstGeom>
        </p:spPr>
        <p:txBody>
          <a:bodyPr anchor="t" rtlCol="false" tIns="0" lIns="0" bIns="0" rIns="0">
            <a:spAutoFit/>
          </a:bodyPr>
          <a:lstStyle/>
          <a:p>
            <a:pPr algn="ctr">
              <a:lnSpc>
                <a:spcPts val="3408"/>
              </a:lnSpc>
            </a:pPr>
            <a:r>
              <a:rPr lang="en-US" sz="2469" spc="242">
                <a:solidFill>
                  <a:srgbClr val="231F20"/>
                </a:solidFill>
                <a:latin typeface="Montserrat Light Bold"/>
              </a:rPr>
              <a:t>SUBLOCALITY</a:t>
            </a:r>
          </a:p>
        </p:txBody>
      </p:sp>
      <p:sp>
        <p:nvSpPr>
          <p:cNvPr name="TextBox 50" id="50"/>
          <p:cNvSpPr txBox="true"/>
          <p:nvPr/>
        </p:nvSpPr>
        <p:spPr>
          <a:xfrm rot="0">
            <a:off x="1786201" y="4873405"/>
            <a:ext cx="1477558"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Prix</a:t>
            </a:r>
          </a:p>
        </p:txBody>
      </p:sp>
      <p:sp>
        <p:nvSpPr>
          <p:cNvPr name="TextBox 51" id="51"/>
          <p:cNvSpPr txBox="true"/>
          <p:nvPr/>
        </p:nvSpPr>
        <p:spPr>
          <a:xfrm rot="0">
            <a:off x="5516554" y="4845750"/>
            <a:ext cx="1477558"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Bed</a:t>
            </a:r>
          </a:p>
        </p:txBody>
      </p:sp>
      <p:sp>
        <p:nvSpPr>
          <p:cNvPr name="TextBox 52" id="52"/>
          <p:cNvSpPr txBox="true"/>
          <p:nvPr/>
        </p:nvSpPr>
        <p:spPr>
          <a:xfrm rot="0">
            <a:off x="9175322" y="4873405"/>
            <a:ext cx="1477558"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Bath</a:t>
            </a:r>
          </a:p>
        </p:txBody>
      </p:sp>
      <p:sp>
        <p:nvSpPr>
          <p:cNvPr name="TextBox 53" id="53"/>
          <p:cNvSpPr txBox="true"/>
          <p:nvPr/>
        </p:nvSpPr>
        <p:spPr>
          <a:xfrm rot="0">
            <a:off x="2408678" y="6890771"/>
            <a:ext cx="3299988"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PROPETYSQFT</a:t>
            </a:r>
          </a:p>
        </p:txBody>
      </p:sp>
      <p:sp>
        <p:nvSpPr>
          <p:cNvPr name="TextBox 54" id="54"/>
          <p:cNvSpPr txBox="true"/>
          <p:nvPr/>
        </p:nvSpPr>
        <p:spPr>
          <a:xfrm rot="0">
            <a:off x="6534575" y="6890771"/>
            <a:ext cx="1850391"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Latitude</a:t>
            </a:r>
          </a:p>
        </p:txBody>
      </p:sp>
      <p:sp>
        <p:nvSpPr>
          <p:cNvPr name="TextBox 55" id="55"/>
          <p:cNvSpPr txBox="true"/>
          <p:nvPr/>
        </p:nvSpPr>
        <p:spPr>
          <a:xfrm rot="0">
            <a:off x="9347293" y="6890771"/>
            <a:ext cx="2329977" cy="483040"/>
          </a:xfrm>
          <a:prstGeom prst="rect">
            <a:avLst/>
          </a:prstGeom>
        </p:spPr>
        <p:txBody>
          <a:bodyPr anchor="t" rtlCol="false" tIns="0" lIns="0" bIns="0" rIns="0">
            <a:spAutoFit/>
          </a:bodyPr>
          <a:lstStyle/>
          <a:p>
            <a:pPr algn="ctr">
              <a:lnSpc>
                <a:spcPts val="3752"/>
              </a:lnSpc>
            </a:pPr>
            <a:r>
              <a:rPr lang="en-US" sz="2718" spc="266">
                <a:solidFill>
                  <a:srgbClr val="231F20"/>
                </a:solidFill>
                <a:latin typeface="Montserrat Light Bold"/>
              </a:rPr>
              <a:t>Longitude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3577">
            <a:off x="-9530" y="290904"/>
            <a:ext cx="18307060" cy="0"/>
          </a:xfrm>
          <a:prstGeom prst="line">
            <a:avLst/>
          </a:prstGeom>
          <a:ln cap="rnd" w="9525">
            <a:solidFill>
              <a:srgbClr val="EFEFEF"/>
            </a:solidFill>
            <a:prstDash val="solid"/>
            <a:headEnd type="none" len="sm" w="sm"/>
            <a:tailEnd type="none" len="sm" w="sm"/>
          </a:ln>
        </p:spPr>
      </p:sp>
      <p:sp>
        <p:nvSpPr>
          <p:cNvPr name="AutoShape 3" id="3"/>
          <p:cNvSpPr/>
          <p:nvPr/>
        </p:nvSpPr>
        <p:spPr>
          <a:xfrm rot="3577">
            <a:off x="-9530" y="1221854"/>
            <a:ext cx="18307060" cy="0"/>
          </a:xfrm>
          <a:prstGeom prst="line">
            <a:avLst/>
          </a:prstGeom>
          <a:ln cap="rnd" w="9525">
            <a:solidFill>
              <a:srgbClr val="EFEFEF"/>
            </a:solidFill>
            <a:prstDash val="solid"/>
            <a:headEnd type="none" len="sm" w="sm"/>
            <a:tailEnd type="none" len="sm" w="sm"/>
          </a:ln>
        </p:spPr>
      </p:sp>
      <p:sp>
        <p:nvSpPr>
          <p:cNvPr name="AutoShape 4" id="4"/>
          <p:cNvSpPr/>
          <p:nvPr/>
        </p:nvSpPr>
        <p:spPr>
          <a:xfrm rot="3577">
            <a:off x="-9530" y="2152804"/>
            <a:ext cx="18307060" cy="0"/>
          </a:xfrm>
          <a:prstGeom prst="line">
            <a:avLst/>
          </a:prstGeom>
          <a:ln cap="rnd" w="9525">
            <a:solidFill>
              <a:srgbClr val="EFEFEF"/>
            </a:solidFill>
            <a:prstDash val="solid"/>
            <a:headEnd type="none" len="sm" w="sm"/>
            <a:tailEnd type="none" len="sm" w="sm"/>
          </a:ln>
        </p:spPr>
      </p:sp>
      <p:sp>
        <p:nvSpPr>
          <p:cNvPr name="AutoShape 5" id="5"/>
          <p:cNvSpPr/>
          <p:nvPr/>
        </p:nvSpPr>
        <p:spPr>
          <a:xfrm rot="3577">
            <a:off x="-9530" y="3083754"/>
            <a:ext cx="18307060" cy="0"/>
          </a:xfrm>
          <a:prstGeom prst="line">
            <a:avLst/>
          </a:prstGeom>
          <a:ln cap="rnd" w="9525">
            <a:solidFill>
              <a:srgbClr val="EFEFEF"/>
            </a:solidFill>
            <a:prstDash val="solid"/>
            <a:headEnd type="none" len="sm" w="sm"/>
            <a:tailEnd type="none" len="sm" w="sm"/>
          </a:ln>
        </p:spPr>
      </p:sp>
      <p:sp>
        <p:nvSpPr>
          <p:cNvPr name="AutoShape 6" id="6"/>
          <p:cNvSpPr/>
          <p:nvPr/>
        </p:nvSpPr>
        <p:spPr>
          <a:xfrm rot="3577">
            <a:off x="-9530" y="4014654"/>
            <a:ext cx="18307060" cy="0"/>
          </a:xfrm>
          <a:prstGeom prst="line">
            <a:avLst/>
          </a:prstGeom>
          <a:ln cap="rnd" w="9525">
            <a:solidFill>
              <a:srgbClr val="EFEFEF"/>
            </a:solidFill>
            <a:prstDash val="solid"/>
            <a:headEnd type="none" len="sm" w="sm"/>
            <a:tailEnd type="none" len="sm" w="sm"/>
          </a:ln>
        </p:spPr>
      </p:sp>
      <p:sp>
        <p:nvSpPr>
          <p:cNvPr name="AutoShape 7" id="7"/>
          <p:cNvSpPr/>
          <p:nvPr/>
        </p:nvSpPr>
        <p:spPr>
          <a:xfrm rot="3577">
            <a:off x="-9530" y="4945604"/>
            <a:ext cx="18307060" cy="0"/>
          </a:xfrm>
          <a:prstGeom prst="line">
            <a:avLst/>
          </a:prstGeom>
          <a:ln cap="rnd" w="9525">
            <a:solidFill>
              <a:srgbClr val="EFEFEF"/>
            </a:solidFill>
            <a:prstDash val="solid"/>
            <a:headEnd type="none" len="sm" w="sm"/>
            <a:tailEnd type="none" len="sm" w="sm"/>
          </a:ln>
        </p:spPr>
      </p:sp>
      <p:sp>
        <p:nvSpPr>
          <p:cNvPr name="AutoShape 8" id="8"/>
          <p:cNvSpPr/>
          <p:nvPr/>
        </p:nvSpPr>
        <p:spPr>
          <a:xfrm rot="3577">
            <a:off x="-9530" y="5876554"/>
            <a:ext cx="18307060" cy="0"/>
          </a:xfrm>
          <a:prstGeom prst="line">
            <a:avLst/>
          </a:prstGeom>
          <a:ln cap="rnd" w="9525">
            <a:solidFill>
              <a:srgbClr val="EFEFEF"/>
            </a:solidFill>
            <a:prstDash val="solid"/>
            <a:headEnd type="none" len="sm" w="sm"/>
            <a:tailEnd type="none" len="sm" w="sm"/>
          </a:ln>
        </p:spPr>
      </p:sp>
      <p:sp>
        <p:nvSpPr>
          <p:cNvPr name="AutoShape 9" id="9"/>
          <p:cNvSpPr/>
          <p:nvPr/>
        </p:nvSpPr>
        <p:spPr>
          <a:xfrm rot="3577">
            <a:off x="-9530" y="6807504"/>
            <a:ext cx="18307060" cy="0"/>
          </a:xfrm>
          <a:prstGeom prst="line">
            <a:avLst/>
          </a:prstGeom>
          <a:ln cap="rnd" w="9525">
            <a:solidFill>
              <a:srgbClr val="EFEFEF"/>
            </a:solidFill>
            <a:prstDash val="solid"/>
            <a:headEnd type="none" len="sm" w="sm"/>
            <a:tailEnd type="none" len="sm" w="sm"/>
          </a:ln>
        </p:spPr>
      </p:sp>
      <p:sp>
        <p:nvSpPr>
          <p:cNvPr name="AutoShape 10" id="10"/>
          <p:cNvSpPr/>
          <p:nvPr/>
        </p:nvSpPr>
        <p:spPr>
          <a:xfrm rot="3577">
            <a:off x="-9530" y="7738404"/>
            <a:ext cx="18307060" cy="0"/>
          </a:xfrm>
          <a:prstGeom prst="line">
            <a:avLst/>
          </a:prstGeom>
          <a:ln cap="rnd" w="9525">
            <a:solidFill>
              <a:srgbClr val="EFEFEF"/>
            </a:solidFill>
            <a:prstDash val="solid"/>
            <a:headEnd type="none" len="sm" w="sm"/>
            <a:tailEnd type="none" len="sm" w="sm"/>
          </a:ln>
        </p:spPr>
      </p:sp>
      <p:sp>
        <p:nvSpPr>
          <p:cNvPr name="AutoShape 11" id="11"/>
          <p:cNvSpPr/>
          <p:nvPr/>
        </p:nvSpPr>
        <p:spPr>
          <a:xfrm rot="3577">
            <a:off x="-9530" y="8669354"/>
            <a:ext cx="18307060" cy="0"/>
          </a:xfrm>
          <a:prstGeom prst="line">
            <a:avLst/>
          </a:prstGeom>
          <a:ln cap="rnd" w="9525">
            <a:solidFill>
              <a:srgbClr val="EFEFEF"/>
            </a:solidFill>
            <a:prstDash val="solid"/>
            <a:headEnd type="none" len="sm" w="sm"/>
            <a:tailEnd type="none" len="sm" w="sm"/>
          </a:ln>
        </p:spPr>
      </p:sp>
      <p:sp>
        <p:nvSpPr>
          <p:cNvPr name="AutoShape 12" id="12"/>
          <p:cNvSpPr/>
          <p:nvPr/>
        </p:nvSpPr>
        <p:spPr>
          <a:xfrm rot="3577">
            <a:off x="-9530" y="9600304"/>
            <a:ext cx="18307060" cy="0"/>
          </a:xfrm>
          <a:prstGeom prst="line">
            <a:avLst/>
          </a:prstGeom>
          <a:ln cap="rnd" w="9525">
            <a:solidFill>
              <a:srgbClr val="EFEFEF"/>
            </a:solidFill>
            <a:prstDash val="solid"/>
            <a:headEnd type="none" len="sm" w="sm"/>
            <a:tailEnd type="none" len="sm" w="sm"/>
          </a:ln>
        </p:spPr>
      </p:sp>
      <p:sp>
        <p:nvSpPr>
          <p:cNvPr name="AutoShape 13" id="13"/>
          <p:cNvSpPr/>
          <p:nvPr/>
        </p:nvSpPr>
        <p:spPr>
          <a:xfrm rot="5983">
            <a:off x="3078549" y="5143500"/>
            <a:ext cx="10945803" cy="0"/>
          </a:xfrm>
          <a:prstGeom prst="line">
            <a:avLst/>
          </a:prstGeom>
          <a:ln cap="rnd" w="9525">
            <a:solidFill>
              <a:srgbClr val="EFEFEF"/>
            </a:solidFill>
            <a:prstDash val="solid"/>
            <a:headEnd type="none" len="sm" w="sm"/>
            <a:tailEnd type="none" len="sm" w="sm"/>
          </a:ln>
        </p:spPr>
      </p:sp>
      <p:sp>
        <p:nvSpPr>
          <p:cNvPr name="AutoShape 14" id="14"/>
          <p:cNvSpPr/>
          <p:nvPr/>
        </p:nvSpPr>
        <p:spPr>
          <a:xfrm rot="5983">
            <a:off x="4009499" y="5143500"/>
            <a:ext cx="10945803" cy="0"/>
          </a:xfrm>
          <a:prstGeom prst="line">
            <a:avLst/>
          </a:prstGeom>
          <a:ln cap="rnd" w="9525">
            <a:solidFill>
              <a:srgbClr val="EFEFEF"/>
            </a:solidFill>
            <a:prstDash val="solid"/>
            <a:headEnd type="none" len="sm" w="sm"/>
            <a:tailEnd type="none" len="sm" w="sm"/>
          </a:ln>
        </p:spPr>
      </p:sp>
      <p:sp>
        <p:nvSpPr>
          <p:cNvPr name="AutoShape 15" id="15"/>
          <p:cNvSpPr/>
          <p:nvPr/>
        </p:nvSpPr>
        <p:spPr>
          <a:xfrm rot="5983">
            <a:off x="4940449" y="5143500"/>
            <a:ext cx="10945803" cy="0"/>
          </a:xfrm>
          <a:prstGeom prst="line">
            <a:avLst/>
          </a:prstGeom>
          <a:ln cap="rnd" w="9525">
            <a:solidFill>
              <a:srgbClr val="EFEFEF"/>
            </a:solidFill>
            <a:prstDash val="solid"/>
            <a:headEnd type="none" len="sm" w="sm"/>
            <a:tailEnd type="none" len="sm" w="sm"/>
          </a:ln>
        </p:spPr>
      </p:sp>
      <p:sp>
        <p:nvSpPr>
          <p:cNvPr name="AutoShape 16" id="16"/>
          <p:cNvSpPr/>
          <p:nvPr/>
        </p:nvSpPr>
        <p:spPr>
          <a:xfrm rot="5983">
            <a:off x="5871399" y="5143500"/>
            <a:ext cx="10945803" cy="0"/>
          </a:xfrm>
          <a:prstGeom prst="line">
            <a:avLst/>
          </a:prstGeom>
          <a:ln cap="rnd" w="9525">
            <a:solidFill>
              <a:srgbClr val="EFEFEF"/>
            </a:solidFill>
            <a:prstDash val="solid"/>
            <a:headEnd type="none" len="sm" w="sm"/>
            <a:tailEnd type="none" len="sm" w="sm"/>
          </a:ln>
        </p:spPr>
      </p:sp>
      <p:sp>
        <p:nvSpPr>
          <p:cNvPr name="AutoShape 17" id="17"/>
          <p:cNvSpPr/>
          <p:nvPr/>
        </p:nvSpPr>
        <p:spPr>
          <a:xfrm rot="5983">
            <a:off x="6802299" y="5143500"/>
            <a:ext cx="10945803" cy="0"/>
          </a:xfrm>
          <a:prstGeom prst="line">
            <a:avLst/>
          </a:prstGeom>
          <a:ln cap="rnd" w="9525">
            <a:solidFill>
              <a:srgbClr val="EFEFEF"/>
            </a:solidFill>
            <a:prstDash val="solid"/>
            <a:headEnd type="none" len="sm" w="sm"/>
            <a:tailEnd type="none" len="sm" w="sm"/>
          </a:ln>
        </p:spPr>
      </p:sp>
      <p:sp>
        <p:nvSpPr>
          <p:cNvPr name="AutoShape 18" id="18"/>
          <p:cNvSpPr/>
          <p:nvPr/>
        </p:nvSpPr>
        <p:spPr>
          <a:xfrm rot="5983">
            <a:off x="7733249" y="5143500"/>
            <a:ext cx="10945803" cy="0"/>
          </a:xfrm>
          <a:prstGeom prst="line">
            <a:avLst/>
          </a:prstGeom>
          <a:ln cap="rnd" w="9525">
            <a:solidFill>
              <a:srgbClr val="EFEFEF"/>
            </a:solidFill>
            <a:prstDash val="solid"/>
            <a:headEnd type="none" len="sm" w="sm"/>
            <a:tailEnd type="none" len="sm" w="sm"/>
          </a:ln>
        </p:spPr>
      </p:sp>
      <p:sp>
        <p:nvSpPr>
          <p:cNvPr name="AutoShape 19" id="19"/>
          <p:cNvSpPr/>
          <p:nvPr/>
        </p:nvSpPr>
        <p:spPr>
          <a:xfrm rot="5983">
            <a:off x="8664199" y="5143500"/>
            <a:ext cx="10945803" cy="0"/>
          </a:xfrm>
          <a:prstGeom prst="line">
            <a:avLst/>
          </a:prstGeom>
          <a:ln cap="rnd" w="9525">
            <a:solidFill>
              <a:srgbClr val="EFEFEF"/>
            </a:solidFill>
            <a:prstDash val="solid"/>
            <a:headEnd type="none" len="sm" w="sm"/>
            <a:tailEnd type="none" len="sm" w="sm"/>
          </a:ln>
        </p:spPr>
      </p:sp>
      <p:sp>
        <p:nvSpPr>
          <p:cNvPr name="AutoShape 20" id="20"/>
          <p:cNvSpPr/>
          <p:nvPr/>
        </p:nvSpPr>
        <p:spPr>
          <a:xfrm rot="5983">
            <a:off x="9595149" y="5143500"/>
            <a:ext cx="10945803" cy="0"/>
          </a:xfrm>
          <a:prstGeom prst="line">
            <a:avLst/>
          </a:prstGeom>
          <a:ln cap="rnd" w="9525">
            <a:solidFill>
              <a:srgbClr val="EFEFEF"/>
            </a:solidFill>
            <a:prstDash val="solid"/>
            <a:headEnd type="none" len="sm" w="sm"/>
            <a:tailEnd type="none" len="sm" w="sm"/>
          </a:ln>
        </p:spPr>
      </p:sp>
      <p:sp>
        <p:nvSpPr>
          <p:cNvPr name="AutoShape 21" id="21"/>
          <p:cNvSpPr/>
          <p:nvPr/>
        </p:nvSpPr>
        <p:spPr>
          <a:xfrm rot="5983">
            <a:off x="10526049" y="5143500"/>
            <a:ext cx="10945803" cy="0"/>
          </a:xfrm>
          <a:prstGeom prst="line">
            <a:avLst/>
          </a:prstGeom>
          <a:ln cap="rnd" w="9525">
            <a:solidFill>
              <a:srgbClr val="EFEFEF"/>
            </a:solidFill>
            <a:prstDash val="solid"/>
            <a:headEnd type="none" len="sm" w="sm"/>
            <a:tailEnd type="none" len="sm" w="sm"/>
          </a:ln>
        </p:spPr>
      </p:sp>
      <p:sp>
        <p:nvSpPr>
          <p:cNvPr name="AutoShape 22" id="22"/>
          <p:cNvSpPr/>
          <p:nvPr/>
        </p:nvSpPr>
        <p:spPr>
          <a:xfrm rot="5983">
            <a:off x="11456999" y="5143500"/>
            <a:ext cx="10945803" cy="0"/>
          </a:xfrm>
          <a:prstGeom prst="line">
            <a:avLst/>
          </a:prstGeom>
          <a:ln cap="rnd" w="9525">
            <a:solidFill>
              <a:srgbClr val="EFEFEF"/>
            </a:solidFill>
            <a:prstDash val="solid"/>
            <a:headEnd type="none" len="sm" w="sm"/>
            <a:tailEnd type="none" len="sm" w="sm"/>
          </a:ln>
        </p:spPr>
      </p:sp>
      <p:sp>
        <p:nvSpPr>
          <p:cNvPr name="AutoShape 23" id="23"/>
          <p:cNvSpPr/>
          <p:nvPr/>
        </p:nvSpPr>
        <p:spPr>
          <a:xfrm rot="5983">
            <a:off x="12387949" y="5143500"/>
            <a:ext cx="10945803" cy="0"/>
          </a:xfrm>
          <a:prstGeom prst="line">
            <a:avLst/>
          </a:prstGeom>
          <a:ln cap="rnd" w="9525">
            <a:solidFill>
              <a:srgbClr val="EFEFEF"/>
            </a:solidFill>
            <a:prstDash val="solid"/>
            <a:headEnd type="none" len="sm" w="sm"/>
            <a:tailEnd type="none" len="sm" w="sm"/>
          </a:ln>
        </p:spPr>
      </p:sp>
      <p:sp>
        <p:nvSpPr>
          <p:cNvPr name="AutoShape 24" id="24"/>
          <p:cNvSpPr/>
          <p:nvPr/>
        </p:nvSpPr>
        <p:spPr>
          <a:xfrm rot="5983">
            <a:off x="-5322251" y="5143500"/>
            <a:ext cx="10945803" cy="0"/>
          </a:xfrm>
          <a:prstGeom prst="line">
            <a:avLst/>
          </a:prstGeom>
          <a:ln cap="rnd" w="9525">
            <a:solidFill>
              <a:srgbClr val="EFEFEF"/>
            </a:solidFill>
            <a:prstDash val="solid"/>
            <a:headEnd type="none" len="sm" w="sm"/>
            <a:tailEnd type="none" len="sm" w="sm"/>
          </a:ln>
        </p:spPr>
      </p:sp>
      <p:sp>
        <p:nvSpPr>
          <p:cNvPr name="AutoShape 25" id="25"/>
          <p:cNvSpPr/>
          <p:nvPr/>
        </p:nvSpPr>
        <p:spPr>
          <a:xfrm rot="5983">
            <a:off x="-4391301" y="5143500"/>
            <a:ext cx="10945803" cy="0"/>
          </a:xfrm>
          <a:prstGeom prst="line">
            <a:avLst/>
          </a:prstGeom>
          <a:ln cap="rnd" w="9525">
            <a:solidFill>
              <a:srgbClr val="EFEFEF"/>
            </a:solidFill>
            <a:prstDash val="solid"/>
            <a:headEnd type="none" len="sm" w="sm"/>
            <a:tailEnd type="none" len="sm" w="sm"/>
          </a:ln>
        </p:spPr>
      </p:sp>
      <p:sp>
        <p:nvSpPr>
          <p:cNvPr name="AutoShape 26" id="26"/>
          <p:cNvSpPr/>
          <p:nvPr/>
        </p:nvSpPr>
        <p:spPr>
          <a:xfrm rot="5983">
            <a:off x="-3460401" y="5143500"/>
            <a:ext cx="10945803" cy="0"/>
          </a:xfrm>
          <a:prstGeom prst="line">
            <a:avLst/>
          </a:prstGeom>
          <a:ln cap="rnd" w="9525">
            <a:solidFill>
              <a:srgbClr val="EFEFEF"/>
            </a:solidFill>
            <a:prstDash val="solid"/>
            <a:headEnd type="none" len="sm" w="sm"/>
            <a:tailEnd type="none" len="sm" w="sm"/>
          </a:ln>
        </p:spPr>
      </p:sp>
      <p:sp>
        <p:nvSpPr>
          <p:cNvPr name="AutoShape 27" id="27"/>
          <p:cNvSpPr/>
          <p:nvPr/>
        </p:nvSpPr>
        <p:spPr>
          <a:xfrm rot="5983">
            <a:off x="-2529451" y="5143500"/>
            <a:ext cx="10945803" cy="0"/>
          </a:xfrm>
          <a:prstGeom prst="line">
            <a:avLst/>
          </a:prstGeom>
          <a:ln cap="rnd" w="9525">
            <a:solidFill>
              <a:srgbClr val="EFEFEF"/>
            </a:solidFill>
            <a:prstDash val="solid"/>
            <a:headEnd type="none" len="sm" w="sm"/>
            <a:tailEnd type="none" len="sm" w="sm"/>
          </a:ln>
        </p:spPr>
      </p:sp>
      <p:sp>
        <p:nvSpPr>
          <p:cNvPr name="AutoShape 28" id="28"/>
          <p:cNvSpPr/>
          <p:nvPr/>
        </p:nvSpPr>
        <p:spPr>
          <a:xfrm rot="5983">
            <a:off x="-1598501" y="5143500"/>
            <a:ext cx="10945803" cy="0"/>
          </a:xfrm>
          <a:prstGeom prst="line">
            <a:avLst/>
          </a:prstGeom>
          <a:ln cap="rnd" w="9525">
            <a:solidFill>
              <a:srgbClr val="EFEFEF"/>
            </a:solidFill>
            <a:prstDash val="solid"/>
            <a:headEnd type="none" len="sm" w="sm"/>
            <a:tailEnd type="none" len="sm" w="sm"/>
          </a:ln>
        </p:spPr>
      </p:sp>
      <p:sp>
        <p:nvSpPr>
          <p:cNvPr name="AutoShape 29" id="29"/>
          <p:cNvSpPr/>
          <p:nvPr/>
        </p:nvSpPr>
        <p:spPr>
          <a:xfrm rot="5983">
            <a:off x="-667551" y="5143500"/>
            <a:ext cx="10945803" cy="0"/>
          </a:xfrm>
          <a:prstGeom prst="line">
            <a:avLst/>
          </a:prstGeom>
          <a:ln cap="rnd" w="9525">
            <a:solidFill>
              <a:srgbClr val="EFEFEF"/>
            </a:solidFill>
            <a:prstDash val="solid"/>
            <a:headEnd type="none" len="sm" w="sm"/>
            <a:tailEnd type="none" len="sm" w="sm"/>
          </a:ln>
        </p:spPr>
      </p:sp>
      <p:sp>
        <p:nvSpPr>
          <p:cNvPr name="AutoShape 30" id="30"/>
          <p:cNvSpPr/>
          <p:nvPr/>
        </p:nvSpPr>
        <p:spPr>
          <a:xfrm rot="5983">
            <a:off x="263349" y="5143500"/>
            <a:ext cx="10945803" cy="0"/>
          </a:xfrm>
          <a:prstGeom prst="line">
            <a:avLst/>
          </a:prstGeom>
          <a:ln cap="rnd" w="9525">
            <a:solidFill>
              <a:srgbClr val="EFEFEF"/>
            </a:solidFill>
            <a:prstDash val="solid"/>
            <a:headEnd type="none" len="sm" w="sm"/>
            <a:tailEnd type="none" len="sm" w="sm"/>
          </a:ln>
        </p:spPr>
      </p:sp>
      <p:sp>
        <p:nvSpPr>
          <p:cNvPr name="AutoShape 31" id="31"/>
          <p:cNvSpPr/>
          <p:nvPr/>
        </p:nvSpPr>
        <p:spPr>
          <a:xfrm rot="5983">
            <a:off x="1194299" y="5143500"/>
            <a:ext cx="10945803" cy="0"/>
          </a:xfrm>
          <a:prstGeom prst="line">
            <a:avLst/>
          </a:prstGeom>
          <a:ln cap="rnd" w="9525">
            <a:solidFill>
              <a:srgbClr val="EFEFEF"/>
            </a:solidFill>
            <a:prstDash val="solid"/>
            <a:headEnd type="none" len="sm" w="sm"/>
            <a:tailEnd type="none" len="sm" w="sm"/>
          </a:ln>
        </p:spPr>
      </p:sp>
      <p:sp>
        <p:nvSpPr>
          <p:cNvPr name="AutoShape 32" id="32"/>
          <p:cNvSpPr/>
          <p:nvPr/>
        </p:nvSpPr>
        <p:spPr>
          <a:xfrm rot="5983">
            <a:off x="2125249" y="5143500"/>
            <a:ext cx="10945803" cy="0"/>
          </a:xfrm>
          <a:prstGeom prst="line">
            <a:avLst/>
          </a:prstGeom>
          <a:ln cap="rnd" w="9525">
            <a:solidFill>
              <a:srgbClr val="EFEFEF"/>
            </a:solidFill>
            <a:prstDash val="solid"/>
            <a:headEnd type="none" len="sm" w="sm"/>
            <a:tailEnd type="none" len="sm" w="sm"/>
          </a:ln>
        </p:spPr>
      </p:sp>
      <p:sp>
        <p:nvSpPr>
          <p:cNvPr name="Freeform 33" id="33"/>
          <p:cNvSpPr/>
          <p:nvPr/>
        </p:nvSpPr>
        <p:spPr>
          <a:xfrm flipH="false" flipV="false" rot="0">
            <a:off x="316133" y="305192"/>
            <a:ext cx="17655734" cy="9890174"/>
          </a:xfrm>
          <a:custGeom>
            <a:avLst/>
            <a:gdLst/>
            <a:ahLst/>
            <a:cxnLst/>
            <a:rect r="r" b="b" t="t" l="l"/>
            <a:pathLst>
              <a:path h="9890174" w="17655734">
                <a:moveTo>
                  <a:pt x="0" y="0"/>
                </a:moveTo>
                <a:lnTo>
                  <a:pt x="17655734" y="0"/>
                </a:lnTo>
                <a:lnTo>
                  <a:pt x="17655734" y="9890174"/>
                </a:lnTo>
                <a:lnTo>
                  <a:pt x="0" y="9890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5451527" y="5850544"/>
            <a:ext cx="795339"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11 </a:t>
            </a:r>
          </a:p>
        </p:txBody>
      </p:sp>
      <p:sp>
        <p:nvSpPr>
          <p:cNvPr name="TextBox 35" id="35"/>
          <p:cNvSpPr txBox="true"/>
          <p:nvPr/>
        </p:nvSpPr>
        <p:spPr>
          <a:xfrm rot="0">
            <a:off x="10686774" y="7709879"/>
            <a:ext cx="48187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SUBLOCALITY</a:t>
            </a:r>
          </a:p>
        </p:txBody>
      </p:sp>
      <p:sp>
        <p:nvSpPr>
          <p:cNvPr name="TextBox 36" id="36"/>
          <p:cNvSpPr txBox="true"/>
          <p:nvPr/>
        </p:nvSpPr>
        <p:spPr>
          <a:xfrm rot="0">
            <a:off x="1531425" y="943375"/>
            <a:ext cx="15225150" cy="876188"/>
          </a:xfrm>
          <a:prstGeom prst="rect">
            <a:avLst/>
          </a:prstGeom>
        </p:spPr>
        <p:txBody>
          <a:bodyPr anchor="t" rtlCol="false" tIns="0" lIns="0" bIns="0" rIns="0">
            <a:spAutoFit/>
          </a:bodyPr>
          <a:lstStyle/>
          <a:p>
            <a:pPr algn="ctr">
              <a:lnSpc>
                <a:spcPts val="6600"/>
              </a:lnSpc>
            </a:pPr>
            <a:r>
              <a:rPr lang="en-US" sz="5500">
                <a:solidFill>
                  <a:srgbClr val="1F3374"/>
                </a:solidFill>
                <a:latin typeface="Arimo Bold"/>
              </a:rPr>
              <a:t>Identification des individus et des variables</a:t>
            </a:r>
          </a:p>
        </p:txBody>
      </p:sp>
      <p:sp>
        <p:nvSpPr>
          <p:cNvPr name="Freeform 37" id="37"/>
          <p:cNvSpPr/>
          <p:nvPr/>
        </p:nvSpPr>
        <p:spPr>
          <a:xfrm flipH="false" flipV="false" rot="0">
            <a:off x="4265576" y="4887293"/>
            <a:ext cx="2879546" cy="2707322"/>
          </a:xfrm>
          <a:custGeom>
            <a:avLst/>
            <a:gdLst/>
            <a:ahLst/>
            <a:cxnLst/>
            <a:rect r="r" b="b" t="t" l="l"/>
            <a:pathLst>
              <a:path h="2707322" w="2879546">
                <a:moveTo>
                  <a:pt x="0" y="0"/>
                </a:moveTo>
                <a:lnTo>
                  <a:pt x="2879546" y="0"/>
                </a:lnTo>
                <a:lnTo>
                  <a:pt x="2879546" y="2707322"/>
                </a:lnTo>
                <a:lnTo>
                  <a:pt x="0" y="2707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8" id="38"/>
          <p:cNvSpPr txBox="true"/>
          <p:nvPr/>
        </p:nvSpPr>
        <p:spPr>
          <a:xfrm rot="0">
            <a:off x="3334626" y="7709879"/>
            <a:ext cx="48187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TYPE</a:t>
            </a:r>
          </a:p>
        </p:txBody>
      </p:sp>
      <p:sp>
        <p:nvSpPr>
          <p:cNvPr name="TextBox 39" id="39"/>
          <p:cNvSpPr txBox="true"/>
          <p:nvPr/>
        </p:nvSpPr>
        <p:spPr>
          <a:xfrm rot="0">
            <a:off x="12275704" y="5776295"/>
            <a:ext cx="795339"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11 </a:t>
            </a:r>
          </a:p>
        </p:txBody>
      </p:sp>
      <p:sp>
        <p:nvSpPr>
          <p:cNvPr name="Freeform 40" id="40"/>
          <p:cNvSpPr/>
          <p:nvPr/>
        </p:nvSpPr>
        <p:spPr>
          <a:xfrm flipH="false" flipV="false" rot="0">
            <a:off x="11204253" y="4887293"/>
            <a:ext cx="2879546" cy="2707322"/>
          </a:xfrm>
          <a:custGeom>
            <a:avLst/>
            <a:gdLst/>
            <a:ahLst/>
            <a:cxnLst/>
            <a:rect r="r" b="b" t="t" l="l"/>
            <a:pathLst>
              <a:path h="2707322" w="2879546">
                <a:moveTo>
                  <a:pt x="0" y="0"/>
                </a:moveTo>
                <a:lnTo>
                  <a:pt x="2879546" y="0"/>
                </a:lnTo>
                <a:lnTo>
                  <a:pt x="2879546" y="2707322"/>
                </a:lnTo>
                <a:lnTo>
                  <a:pt x="0" y="2707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1" id="41"/>
          <p:cNvSpPr txBox="true"/>
          <p:nvPr/>
        </p:nvSpPr>
        <p:spPr>
          <a:xfrm rot="0">
            <a:off x="6802307" y="3349307"/>
            <a:ext cx="4818750" cy="833135"/>
          </a:xfrm>
          <a:prstGeom prst="rect">
            <a:avLst/>
          </a:prstGeom>
        </p:spPr>
        <p:txBody>
          <a:bodyPr anchor="t" rtlCol="false" tIns="0" lIns="0" bIns="0" rIns="0">
            <a:spAutoFit/>
          </a:bodyPr>
          <a:lstStyle/>
          <a:p>
            <a:pPr algn="ctr">
              <a:lnSpc>
                <a:spcPts val="6623"/>
              </a:lnSpc>
            </a:pPr>
            <a:r>
              <a:rPr lang="en-US" sz="4800">
                <a:solidFill>
                  <a:srgbClr val="1F3374"/>
                </a:solidFill>
                <a:latin typeface="Arimo Bold"/>
              </a:rPr>
              <a:t>Modalités</a:t>
            </a:r>
          </a:p>
        </p:txBody>
      </p:sp>
      <p:sp>
        <p:nvSpPr>
          <p:cNvPr name="Freeform 42" id="42"/>
          <p:cNvSpPr/>
          <p:nvPr/>
        </p:nvSpPr>
        <p:spPr>
          <a:xfrm flipH="false" flipV="false" rot="0">
            <a:off x="4009507" y="7839254"/>
            <a:ext cx="799012" cy="679160"/>
          </a:xfrm>
          <a:custGeom>
            <a:avLst/>
            <a:gdLst/>
            <a:ahLst/>
            <a:cxnLst/>
            <a:rect r="r" b="b" t="t" l="l"/>
            <a:pathLst>
              <a:path h="679160" w="799012">
                <a:moveTo>
                  <a:pt x="0" y="0"/>
                </a:moveTo>
                <a:lnTo>
                  <a:pt x="799012" y="0"/>
                </a:lnTo>
                <a:lnTo>
                  <a:pt x="799012" y="679160"/>
                </a:lnTo>
                <a:lnTo>
                  <a:pt x="0" y="679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10282417" y="7752691"/>
            <a:ext cx="404356" cy="620893"/>
          </a:xfrm>
          <a:custGeom>
            <a:avLst/>
            <a:gdLst/>
            <a:ahLst/>
            <a:cxnLst/>
            <a:rect r="r" b="b" t="t" l="l"/>
            <a:pathLst>
              <a:path h="620893" w="404356">
                <a:moveTo>
                  <a:pt x="0" y="0"/>
                </a:moveTo>
                <a:lnTo>
                  <a:pt x="404357" y="0"/>
                </a:lnTo>
                <a:lnTo>
                  <a:pt x="404357" y="620893"/>
                </a:lnTo>
                <a:lnTo>
                  <a:pt x="0" y="6208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4" id="44"/>
          <p:cNvGrpSpPr/>
          <p:nvPr/>
        </p:nvGrpSpPr>
        <p:grpSpPr>
          <a:xfrm rot="0">
            <a:off x="12140093" y="9531654"/>
            <a:ext cx="3942703" cy="755346"/>
            <a:chOff x="0" y="0"/>
            <a:chExt cx="5256937" cy="1007128"/>
          </a:xfrm>
        </p:grpSpPr>
        <p:sp>
          <p:nvSpPr>
            <p:cNvPr name="Freeform 45" id="45"/>
            <p:cNvSpPr/>
            <p:nvPr/>
          </p:nvSpPr>
          <p:spPr>
            <a:xfrm flipH="false" flipV="false" rot="0">
              <a:off x="0" y="0"/>
              <a:ext cx="1492242" cy="1007128"/>
            </a:xfrm>
            <a:custGeom>
              <a:avLst/>
              <a:gdLst/>
              <a:ahLst/>
              <a:cxnLst/>
              <a:rect r="r" b="b" t="t" l="l"/>
              <a:pathLst>
                <a:path h="1007128" w="1492242">
                  <a:moveTo>
                    <a:pt x="0" y="0"/>
                  </a:moveTo>
                  <a:lnTo>
                    <a:pt x="1492242" y="0"/>
                  </a:lnTo>
                  <a:lnTo>
                    <a:pt x="1492242" y="1007128"/>
                  </a:lnTo>
                  <a:lnTo>
                    <a:pt x="0" y="10071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6" id="46"/>
            <p:cNvSpPr txBox="true"/>
            <p:nvPr/>
          </p:nvSpPr>
          <p:spPr>
            <a:xfrm rot="0">
              <a:off x="1492242" y="-56093"/>
              <a:ext cx="3764695" cy="1014539"/>
            </a:xfrm>
            <a:prstGeom prst="rect">
              <a:avLst/>
            </a:prstGeom>
          </p:spPr>
          <p:txBody>
            <a:bodyPr anchor="t" rtlCol="false" tIns="0" lIns="0" bIns="0" rIns="0">
              <a:spAutoFit/>
            </a:bodyPr>
            <a:lstStyle/>
            <a:p>
              <a:pPr algn="ctr">
                <a:lnSpc>
                  <a:spcPts val="6365"/>
                </a:lnSpc>
              </a:pPr>
              <a:r>
                <a:rPr lang="en-US" sz="4546">
                  <a:solidFill>
                    <a:srgbClr val="1F3374"/>
                  </a:solidFill>
                  <a:latin typeface="Arimo Bold"/>
                </a:rPr>
                <a:t>Ines ZAIRI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DAGETp7-ANE</dc:identifier>
  <dcterms:modified xsi:type="dcterms:W3CDTF">2011-08-01T06:04:30Z</dcterms:modified>
  <cp:revision>1</cp:revision>
  <dc:title>Analyse des données</dc:title>
</cp:coreProperties>
</file>